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95" r:id="rId2"/>
    <p:sldId id="296" r:id="rId3"/>
    <p:sldId id="297" r:id="rId4"/>
    <p:sldId id="298" r:id="rId5"/>
    <p:sldId id="301" r:id="rId6"/>
    <p:sldId id="299" r:id="rId7"/>
    <p:sldId id="300" r:id="rId8"/>
    <p:sldId id="302" r:id="rId9"/>
    <p:sldId id="256" r:id="rId10"/>
    <p:sldId id="291" r:id="rId11"/>
    <p:sldId id="260" r:id="rId12"/>
    <p:sldId id="289" r:id="rId13"/>
    <p:sldId id="286" r:id="rId14"/>
    <p:sldId id="287" r:id="rId15"/>
    <p:sldId id="290" r:id="rId16"/>
    <p:sldId id="262" r:id="rId17"/>
    <p:sldId id="263" r:id="rId18"/>
    <p:sldId id="264" r:id="rId19"/>
    <p:sldId id="265" r:id="rId20"/>
    <p:sldId id="266" r:id="rId21"/>
    <p:sldId id="292" r:id="rId22"/>
    <p:sldId id="293" r:id="rId23"/>
    <p:sldId id="294" r:id="rId24"/>
    <p:sldId id="274" r:id="rId25"/>
    <p:sldId id="284" r:id="rId26"/>
  </p:sldIdLst>
  <p:sldSz cx="12801600" cy="9601200" type="A3"/>
  <p:notesSz cx="9144000" cy="6858000"/>
  <p:defaultTex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3300"/>
    <a:srgbClr val="D34817"/>
    <a:srgbClr val="00F66F"/>
    <a:srgbClr val="FF5D5D"/>
    <a:srgbClr val="E5F67E"/>
    <a:srgbClr val="00642D"/>
    <a:srgbClr val="E4E779"/>
    <a:srgbClr val="D5D000"/>
    <a:srgbClr val="007E0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498" y="666"/>
      </p:cViewPr>
      <p:guideLst>
        <p:guide orient="horz" pos="3024"/>
        <p:guide pos="4032"/>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200400" y="4373880"/>
            <a:ext cx="8641080" cy="2652107"/>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3200400" y="7004651"/>
            <a:ext cx="8641080" cy="1920240"/>
          </a:xfrm>
        </p:spPr>
        <p:txBody>
          <a:bodyPr/>
          <a:lstStyle>
            <a:lvl1pPr marL="0" indent="0" algn="l">
              <a:buNone/>
              <a:defRPr sz="2500" b="1">
                <a:solidFill>
                  <a:schemeClr val="tx2"/>
                </a:solidFill>
              </a:defRPr>
            </a:lvl1pPr>
            <a:lvl2pPr marL="640080" indent="0" algn="ctr">
              <a:buNone/>
            </a:lvl2pPr>
            <a:lvl3pPr marL="1280160" indent="0" algn="ctr">
              <a:buNone/>
            </a:lvl3pPr>
            <a:lvl4pPr marL="1920240" indent="0" algn="ctr">
              <a:buNone/>
            </a:lvl4pPr>
            <a:lvl5pPr marL="2560320" indent="0" algn="ctr">
              <a:buNone/>
            </a:lvl5pPr>
            <a:lvl6pPr marL="3200400" indent="0" algn="ctr">
              <a:buNone/>
            </a:lvl6pPr>
            <a:lvl7pPr marL="3840480" indent="0" algn="ctr">
              <a:buNone/>
            </a:lvl7pPr>
            <a:lvl8pPr marL="4480560" indent="0" algn="ctr">
              <a:buNone/>
            </a:lvl8pPr>
            <a:lvl9pPr marL="512064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10870469" y="1643736"/>
            <a:ext cx="3200400" cy="533400"/>
          </a:xfrm>
        </p:spPr>
        <p:txBody>
          <a:bodyPr/>
          <a:lstStyle/>
          <a:p>
            <a:fld id="{E6F9B8CD-342D-4579-98EC-A8FD6B7370E1}" type="datetimeFigureOut">
              <a:rPr lang="en-US" smtClean="0"/>
              <a:pPr/>
              <a:t>5/16/2016</a:t>
            </a:fld>
            <a:endParaRPr lang="en-US" dirty="0"/>
          </a:p>
        </p:txBody>
      </p:sp>
      <p:sp>
        <p:nvSpPr>
          <p:cNvPr id="17" name="Footer Placeholder 16"/>
          <p:cNvSpPr>
            <a:spLocks noGrp="1"/>
          </p:cNvSpPr>
          <p:nvPr>
            <p:ph type="ftr" sz="quarter" idx="11"/>
          </p:nvPr>
        </p:nvSpPr>
        <p:spPr bwMode="auto">
          <a:xfrm rot="5400000">
            <a:off x="9908177" y="5854337"/>
            <a:ext cx="5120640" cy="537667"/>
          </a:xfrm>
        </p:spPr>
        <p:txBody>
          <a:bodyPr/>
          <a:lstStyle/>
          <a:p>
            <a:endParaRPr kumimoji="0" lang="en-US" dirty="0"/>
          </a:p>
        </p:txBody>
      </p:sp>
      <p:sp>
        <p:nvSpPr>
          <p:cNvPr id="10" name="Rectangle 9"/>
          <p:cNvSpPr/>
          <p:nvPr/>
        </p:nvSpPr>
        <p:spPr bwMode="auto">
          <a:xfrm>
            <a:off x="533400" y="0"/>
            <a:ext cx="853440" cy="96012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dirty="0"/>
          </a:p>
        </p:txBody>
      </p:sp>
      <p:sp>
        <p:nvSpPr>
          <p:cNvPr id="12" name="Rectangle 11"/>
          <p:cNvSpPr/>
          <p:nvPr/>
        </p:nvSpPr>
        <p:spPr bwMode="auto">
          <a:xfrm>
            <a:off x="386870" y="0"/>
            <a:ext cx="146530" cy="96012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dirty="0"/>
          </a:p>
        </p:txBody>
      </p:sp>
      <p:sp>
        <p:nvSpPr>
          <p:cNvPr id="14" name="Rectangle 13"/>
          <p:cNvSpPr/>
          <p:nvPr/>
        </p:nvSpPr>
        <p:spPr bwMode="auto">
          <a:xfrm>
            <a:off x="1386840" y="0"/>
            <a:ext cx="254621" cy="96012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dirty="0"/>
          </a:p>
        </p:txBody>
      </p:sp>
      <p:sp>
        <p:nvSpPr>
          <p:cNvPr id="19" name="Rectangle 18"/>
          <p:cNvSpPr/>
          <p:nvPr/>
        </p:nvSpPr>
        <p:spPr bwMode="auto">
          <a:xfrm>
            <a:off x="1597848" y="0"/>
            <a:ext cx="322392" cy="96012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dirty="0"/>
          </a:p>
        </p:txBody>
      </p:sp>
      <p:sp>
        <p:nvSpPr>
          <p:cNvPr id="11" name="Straight Connector 10"/>
          <p:cNvSpPr>
            <a:spLocks noChangeShapeType="1"/>
          </p:cNvSpPr>
          <p:nvPr/>
        </p:nvSpPr>
        <p:spPr bwMode="auto">
          <a:xfrm>
            <a:off x="148882" y="0"/>
            <a:ext cx="0" cy="96012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128016" tIns="64008" rIns="128016" bIns="64008" anchor="t" compatLnSpc="1"/>
          <a:lstStyle/>
          <a:p>
            <a:endParaRPr kumimoji="0" lang="en-US" dirty="0"/>
          </a:p>
        </p:txBody>
      </p:sp>
      <p:sp>
        <p:nvSpPr>
          <p:cNvPr id="18" name="Straight Connector 17"/>
          <p:cNvSpPr>
            <a:spLocks noChangeShapeType="1"/>
          </p:cNvSpPr>
          <p:nvPr/>
        </p:nvSpPr>
        <p:spPr bwMode="auto">
          <a:xfrm>
            <a:off x="1280160" y="0"/>
            <a:ext cx="0" cy="96012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128016" tIns="64008" rIns="128016" bIns="64008" anchor="t" compatLnSpc="1"/>
          <a:lstStyle/>
          <a:p>
            <a:endParaRPr kumimoji="0" lang="en-US" dirty="0"/>
          </a:p>
        </p:txBody>
      </p:sp>
      <p:sp>
        <p:nvSpPr>
          <p:cNvPr id="20" name="Straight Connector 19"/>
          <p:cNvSpPr>
            <a:spLocks noChangeShapeType="1"/>
          </p:cNvSpPr>
          <p:nvPr/>
        </p:nvSpPr>
        <p:spPr bwMode="auto">
          <a:xfrm>
            <a:off x="1195757" y="0"/>
            <a:ext cx="0" cy="96012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128016" tIns="64008" rIns="128016" bIns="64008" anchor="t" compatLnSpc="1"/>
          <a:lstStyle/>
          <a:p>
            <a:endParaRPr kumimoji="0" lang="en-US" dirty="0"/>
          </a:p>
        </p:txBody>
      </p:sp>
      <p:sp>
        <p:nvSpPr>
          <p:cNvPr id="16" name="Straight Connector 15"/>
          <p:cNvSpPr>
            <a:spLocks noChangeShapeType="1"/>
          </p:cNvSpPr>
          <p:nvPr/>
        </p:nvSpPr>
        <p:spPr bwMode="auto">
          <a:xfrm>
            <a:off x="2417296" y="0"/>
            <a:ext cx="0" cy="96012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128016" tIns="64008" rIns="128016" bIns="64008" anchor="t" compatLnSpc="1"/>
          <a:lstStyle/>
          <a:p>
            <a:endParaRPr kumimoji="0" lang="en-US" dirty="0"/>
          </a:p>
        </p:txBody>
      </p:sp>
      <p:sp>
        <p:nvSpPr>
          <p:cNvPr id="15" name="Straight Connector 14"/>
          <p:cNvSpPr>
            <a:spLocks noChangeShapeType="1"/>
          </p:cNvSpPr>
          <p:nvPr/>
        </p:nvSpPr>
        <p:spPr bwMode="auto">
          <a:xfrm>
            <a:off x="1493520" y="0"/>
            <a:ext cx="0" cy="96012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128016" tIns="64008" rIns="128016" bIns="64008" anchor="t" compatLnSpc="1"/>
          <a:lstStyle/>
          <a:p>
            <a:endParaRPr kumimoji="0" lang="en-US" dirty="0"/>
          </a:p>
        </p:txBody>
      </p:sp>
      <p:sp>
        <p:nvSpPr>
          <p:cNvPr id="22" name="Straight Connector 21"/>
          <p:cNvSpPr>
            <a:spLocks noChangeShapeType="1"/>
          </p:cNvSpPr>
          <p:nvPr/>
        </p:nvSpPr>
        <p:spPr bwMode="auto">
          <a:xfrm>
            <a:off x="12759398" y="0"/>
            <a:ext cx="0" cy="96012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128016" tIns="64008" rIns="128016" bIns="64008" anchor="t" compatLnSpc="1"/>
          <a:lstStyle/>
          <a:p>
            <a:endParaRPr kumimoji="0" lang="en-US" dirty="0"/>
          </a:p>
        </p:txBody>
      </p:sp>
      <p:sp>
        <p:nvSpPr>
          <p:cNvPr id="27" name="Rectangle 26"/>
          <p:cNvSpPr/>
          <p:nvPr/>
        </p:nvSpPr>
        <p:spPr bwMode="auto">
          <a:xfrm>
            <a:off x="1706880" y="0"/>
            <a:ext cx="106680" cy="96012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dirty="0"/>
          </a:p>
        </p:txBody>
      </p:sp>
      <p:sp>
        <p:nvSpPr>
          <p:cNvPr id="21" name="Oval 20"/>
          <p:cNvSpPr/>
          <p:nvPr/>
        </p:nvSpPr>
        <p:spPr bwMode="auto">
          <a:xfrm>
            <a:off x="853440" y="4800600"/>
            <a:ext cx="1813560" cy="181356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dirty="0"/>
          </a:p>
        </p:txBody>
      </p:sp>
      <p:sp>
        <p:nvSpPr>
          <p:cNvPr id="23" name="Oval 22"/>
          <p:cNvSpPr/>
          <p:nvPr/>
        </p:nvSpPr>
        <p:spPr bwMode="auto">
          <a:xfrm>
            <a:off x="1833485" y="6813453"/>
            <a:ext cx="897994" cy="89799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dirty="0"/>
          </a:p>
        </p:txBody>
      </p:sp>
      <p:sp>
        <p:nvSpPr>
          <p:cNvPr id="24" name="Oval 23"/>
          <p:cNvSpPr/>
          <p:nvPr/>
        </p:nvSpPr>
        <p:spPr bwMode="auto">
          <a:xfrm>
            <a:off x="1527512" y="7700885"/>
            <a:ext cx="192024" cy="192024"/>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dirty="0"/>
          </a:p>
        </p:txBody>
      </p:sp>
      <p:sp>
        <p:nvSpPr>
          <p:cNvPr id="26" name="Oval 25"/>
          <p:cNvSpPr/>
          <p:nvPr/>
        </p:nvSpPr>
        <p:spPr bwMode="auto">
          <a:xfrm>
            <a:off x="2329891" y="8103413"/>
            <a:ext cx="384048" cy="38404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dirty="0"/>
          </a:p>
        </p:txBody>
      </p:sp>
      <p:sp>
        <p:nvSpPr>
          <p:cNvPr id="25" name="Oval 24"/>
          <p:cNvSpPr/>
          <p:nvPr/>
        </p:nvSpPr>
        <p:spPr>
          <a:xfrm>
            <a:off x="2667000" y="6294120"/>
            <a:ext cx="512064" cy="51206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855762" y="6900183"/>
            <a:ext cx="853440" cy="724534"/>
          </a:xfrm>
        </p:spPr>
        <p:txBody>
          <a:bodyPr/>
          <a:lstStyle/>
          <a:p>
            <a:fld id="{2BBB5E19-F10A-4C2F-BF6F-11C513378A2E}"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F9B8CD-342D-4579-98EC-A8FD6B7370E1}" type="datetimeFigureOut">
              <a:rPr lang="en-US" smtClean="0"/>
              <a:pPr/>
              <a:t>5/16/2016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81160" y="384495"/>
            <a:ext cx="2346960" cy="819213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40080" y="384494"/>
            <a:ext cx="8427720" cy="819213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F9B8CD-342D-4579-98EC-A8FD6B7370E1}" type="datetimeFigureOut">
              <a:rPr lang="en-US" smtClean="0"/>
              <a:pPr/>
              <a:t>5/16/2016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640080" y="2240280"/>
            <a:ext cx="10454640" cy="682325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5/16/2016</a:t>
            </a:fld>
            <a:endParaRPr lang="en-US" dirty="0"/>
          </a:p>
        </p:txBody>
      </p:sp>
      <p:sp>
        <p:nvSpPr>
          <p:cNvPr id="9" name="Slide Number Placeholder 8"/>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dirty="0"/>
          </a:p>
        </p:txBody>
      </p:sp>
      <p:sp>
        <p:nvSpPr>
          <p:cNvPr id="10" name="Footer Placeholder 9"/>
          <p:cNvSpPr>
            <a:spLocks noGrp="1"/>
          </p:cNvSpPr>
          <p:nvPr>
            <p:ph type="ftr" sz="quarter" idx="16"/>
          </p:nvPr>
        </p:nvSpPr>
        <p:spPr/>
        <p:txBody>
          <a:bodyPr rtlCol="0"/>
          <a:lstStyle/>
          <a:p>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00400" y="4053840"/>
            <a:ext cx="8641080" cy="2875026"/>
          </a:xfrm>
        </p:spPr>
        <p:txBody>
          <a:bodyPr/>
          <a:lstStyle>
            <a:lvl1pPr algn="l">
              <a:buNone/>
              <a:defRPr sz="42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200400" y="7014210"/>
            <a:ext cx="8641080" cy="1920240"/>
          </a:xfrm>
        </p:spPr>
        <p:txBody>
          <a:bodyPr anchor="t"/>
          <a:lstStyle>
            <a:lvl1pPr marL="0" indent="0">
              <a:buNone/>
              <a:defRPr sz="2500" b="1">
                <a:solidFill>
                  <a:schemeClr val="tx2"/>
                </a:solidFill>
              </a:defRPr>
            </a:lvl1pPr>
            <a:lvl2pPr>
              <a:buNone/>
              <a:defRPr sz="2500">
                <a:solidFill>
                  <a:schemeClr val="tx1">
                    <a:tint val="75000"/>
                  </a:schemeClr>
                </a:solidFill>
              </a:defRPr>
            </a:lvl2pPr>
            <a:lvl3pPr>
              <a:buNone/>
              <a:defRPr sz="22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10868558" y="1638605"/>
            <a:ext cx="3200400" cy="533400"/>
          </a:xfrm>
        </p:spPr>
        <p:txBody>
          <a:bodyPr/>
          <a:lstStyle/>
          <a:p>
            <a:fld id="{E6F9B8CD-342D-4579-98EC-A8FD6B7370E1}" type="datetimeFigureOut">
              <a:rPr lang="en-US" smtClean="0"/>
              <a:pPr/>
              <a:t>5/16/2016</a:t>
            </a:fld>
            <a:endParaRPr lang="en-US" dirty="0"/>
          </a:p>
        </p:txBody>
      </p:sp>
      <p:sp>
        <p:nvSpPr>
          <p:cNvPr id="5" name="Footer Placeholder 4"/>
          <p:cNvSpPr>
            <a:spLocks noGrp="1"/>
          </p:cNvSpPr>
          <p:nvPr>
            <p:ph type="ftr" sz="quarter" idx="11"/>
          </p:nvPr>
        </p:nvSpPr>
        <p:spPr bwMode="auto">
          <a:xfrm rot="5400000">
            <a:off x="9908438" y="5850331"/>
            <a:ext cx="5120640" cy="537667"/>
          </a:xfrm>
        </p:spPr>
        <p:txBody>
          <a:bodyPr/>
          <a:lstStyle/>
          <a:p>
            <a:endParaRPr kumimoji="0" lang="en-US" dirty="0"/>
          </a:p>
        </p:txBody>
      </p:sp>
      <p:sp>
        <p:nvSpPr>
          <p:cNvPr id="9" name="Rectangle 8"/>
          <p:cNvSpPr/>
          <p:nvPr/>
        </p:nvSpPr>
        <p:spPr bwMode="auto">
          <a:xfrm>
            <a:off x="533400" y="0"/>
            <a:ext cx="853440" cy="96012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dirty="0"/>
          </a:p>
        </p:txBody>
      </p:sp>
      <p:sp>
        <p:nvSpPr>
          <p:cNvPr id="10" name="Rectangle 9"/>
          <p:cNvSpPr/>
          <p:nvPr/>
        </p:nvSpPr>
        <p:spPr bwMode="auto">
          <a:xfrm>
            <a:off x="386870" y="0"/>
            <a:ext cx="146530" cy="96012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dirty="0"/>
          </a:p>
        </p:txBody>
      </p:sp>
      <p:sp>
        <p:nvSpPr>
          <p:cNvPr id="11" name="Rectangle 10"/>
          <p:cNvSpPr/>
          <p:nvPr/>
        </p:nvSpPr>
        <p:spPr bwMode="auto">
          <a:xfrm>
            <a:off x="1386840" y="0"/>
            <a:ext cx="254621" cy="96012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dirty="0"/>
          </a:p>
        </p:txBody>
      </p:sp>
      <p:sp>
        <p:nvSpPr>
          <p:cNvPr id="12" name="Rectangle 11"/>
          <p:cNvSpPr/>
          <p:nvPr/>
        </p:nvSpPr>
        <p:spPr bwMode="auto">
          <a:xfrm>
            <a:off x="1597848" y="0"/>
            <a:ext cx="322392" cy="96012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dirty="0"/>
          </a:p>
        </p:txBody>
      </p:sp>
      <p:sp>
        <p:nvSpPr>
          <p:cNvPr id="13" name="Straight Connector 12"/>
          <p:cNvSpPr>
            <a:spLocks noChangeShapeType="1"/>
          </p:cNvSpPr>
          <p:nvPr/>
        </p:nvSpPr>
        <p:spPr bwMode="auto">
          <a:xfrm>
            <a:off x="148882" y="0"/>
            <a:ext cx="0" cy="96012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128016" tIns="64008" rIns="128016" bIns="64008" anchor="t" compatLnSpc="1"/>
          <a:lstStyle/>
          <a:p>
            <a:endParaRPr kumimoji="0" lang="en-US" dirty="0"/>
          </a:p>
        </p:txBody>
      </p:sp>
      <p:sp>
        <p:nvSpPr>
          <p:cNvPr id="14" name="Straight Connector 13"/>
          <p:cNvSpPr>
            <a:spLocks noChangeShapeType="1"/>
          </p:cNvSpPr>
          <p:nvPr/>
        </p:nvSpPr>
        <p:spPr bwMode="auto">
          <a:xfrm>
            <a:off x="1280160" y="0"/>
            <a:ext cx="0" cy="96012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128016" tIns="64008" rIns="128016" bIns="64008" anchor="t" compatLnSpc="1"/>
          <a:lstStyle/>
          <a:p>
            <a:endParaRPr kumimoji="0" lang="en-US" dirty="0"/>
          </a:p>
        </p:txBody>
      </p:sp>
      <p:sp>
        <p:nvSpPr>
          <p:cNvPr id="15" name="Straight Connector 14"/>
          <p:cNvSpPr>
            <a:spLocks noChangeShapeType="1"/>
          </p:cNvSpPr>
          <p:nvPr/>
        </p:nvSpPr>
        <p:spPr bwMode="auto">
          <a:xfrm>
            <a:off x="1195757" y="0"/>
            <a:ext cx="0" cy="96012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128016" tIns="64008" rIns="128016" bIns="64008" anchor="t" compatLnSpc="1"/>
          <a:lstStyle/>
          <a:p>
            <a:endParaRPr kumimoji="0" lang="en-US" dirty="0"/>
          </a:p>
        </p:txBody>
      </p:sp>
      <p:sp>
        <p:nvSpPr>
          <p:cNvPr id="16" name="Straight Connector 15"/>
          <p:cNvSpPr>
            <a:spLocks noChangeShapeType="1"/>
          </p:cNvSpPr>
          <p:nvPr/>
        </p:nvSpPr>
        <p:spPr bwMode="auto">
          <a:xfrm>
            <a:off x="2417296" y="0"/>
            <a:ext cx="0" cy="96012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128016" tIns="64008" rIns="128016" bIns="64008" anchor="t" compatLnSpc="1"/>
          <a:lstStyle/>
          <a:p>
            <a:endParaRPr kumimoji="0" lang="en-US" dirty="0"/>
          </a:p>
        </p:txBody>
      </p:sp>
      <p:sp>
        <p:nvSpPr>
          <p:cNvPr id="17" name="Straight Connector 16"/>
          <p:cNvSpPr>
            <a:spLocks noChangeShapeType="1"/>
          </p:cNvSpPr>
          <p:nvPr/>
        </p:nvSpPr>
        <p:spPr bwMode="auto">
          <a:xfrm>
            <a:off x="1493520" y="0"/>
            <a:ext cx="0" cy="96012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128016" tIns="64008" rIns="128016" bIns="64008" anchor="t" compatLnSpc="1"/>
          <a:lstStyle/>
          <a:p>
            <a:endParaRPr kumimoji="0" lang="en-US" dirty="0"/>
          </a:p>
        </p:txBody>
      </p:sp>
      <p:sp>
        <p:nvSpPr>
          <p:cNvPr id="18" name="Rectangle 17"/>
          <p:cNvSpPr/>
          <p:nvPr/>
        </p:nvSpPr>
        <p:spPr bwMode="auto">
          <a:xfrm>
            <a:off x="1706880" y="0"/>
            <a:ext cx="106680" cy="96012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dirty="0"/>
          </a:p>
        </p:txBody>
      </p:sp>
      <p:sp>
        <p:nvSpPr>
          <p:cNvPr id="19" name="Oval 18"/>
          <p:cNvSpPr/>
          <p:nvPr/>
        </p:nvSpPr>
        <p:spPr bwMode="auto">
          <a:xfrm>
            <a:off x="853440" y="4800600"/>
            <a:ext cx="1813560" cy="181356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dirty="0"/>
          </a:p>
        </p:txBody>
      </p:sp>
      <p:sp>
        <p:nvSpPr>
          <p:cNvPr id="20" name="Oval 19"/>
          <p:cNvSpPr/>
          <p:nvPr/>
        </p:nvSpPr>
        <p:spPr bwMode="auto">
          <a:xfrm>
            <a:off x="1854585" y="6813453"/>
            <a:ext cx="897994" cy="89799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dirty="0"/>
          </a:p>
        </p:txBody>
      </p:sp>
      <p:sp>
        <p:nvSpPr>
          <p:cNvPr id="21" name="Oval 20"/>
          <p:cNvSpPr/>
          <p:nvPr/>
        </p:nvSpPr>
        <p:spPr bwMode="auto">
          <a:xfrm>
            <a:off x="1527512" y="7700885"/>
            <a:ext cx="192024" cy="192024"/>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dirty="0"/>
          </a:p>
        </p:txBody>
      </p:sp>
      <p:sp>
        <p:nvSpPr>
          <p:cNvPr id="22" name="Oval 21"/>
          <p:cNvSpPr/>
          <p:nvPr/>
        </p:nvSpPr>
        <p:spPr bwMode="auto">
          <a:xfrm>
            <a:off x="2329891" y="8107680"/>
            <a:ext cx="384048" cy="38404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dirty="0"/>
          </a:p>
        </p:txBody>
      </p:sp>
      <p:sp>
        <p:nvSpPr>
          <p:cNvPr id="23" name="Oval 22"/>
          <p:cNvSpPr/>
          <p:nvPr/>
        </p:nvSpPr>
        <p:spPr bwMode="auto">
          <a:xfrm>
            <a:off x="2630656" y="6271843"/>
            <a:ext cx="512064" cy="51206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dirty="0"/>
          </a:p>
        </p:txBody>
      </p:sp>
      <p:sp>
        <p:nvSpPr>
          <p:cNvPr id="26" name="Straight Connector 25"/>
          <p:cNvSpPr>
            <a:spLocks noChangeShapeType="1"/>
          </p:cNvSpPr>
          <p:nvPr/>
        </p:nvSpPr>
        <p:spPr bwMode="auto">
          <a:xfrm>
            <a:off x="12737122" y="0"/>
            <a:ext cx="0" cy="96012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128016" tIns="64008" rIns="128016" bIns="64008" anchor="t" compatLnSpc="1"/>
          <a:lstStyle/>
          <a:p>
            <a:endParaRPr kumimoji="0" lang="en-US" dirty="0"/>
          </a:p>
        </p:txBody>
      </p:sp>
      <p:sp>
        <p:nvSpPr>
          <p:cNvPr id="6" name="Slide Number Placeholder 5"/>
          <p:cNvSpPr>
            <a:spLocks noGrp="1"/>
          </p:cNvSpPr>
          <p:nvPr>
            <p:ph type="sldNum" sz="quarter" idx="12"/>
          </p:nvPr>
        </p:nvSpPr>
        <p:spPr bwMode="auto">
          <a:xfrm>
            <a:off x="1876862" y="6900183"/>
            <a:ext cx="853440" cy="724534"/>
          </a:xfrm>
        </p:spPr>
        <p:txBody>
          <a:bodyPr/>
          <a:lstStyle/>
          <a:p>
            <a:fld id="{2BBB5E19-F10A-4C2F-BF6F-11C513378A2E}"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6F9B8CD-342D-4579-98EC-A8FD6B7370E1}" type="datetimeFigureOut">
              <a:rPr lang="en-US" smtClean="0"/>
              <a:pPr/>
              <a:t>5/16/2016</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a:t>‹#›</a:t>
            </a:fld>
            <a:endParaRPr kumimoji="0" lang="en-US" dirty="0"/>
          </a:p>
        </p:txBody>
      </p:sp>
      <p:sp>
        <p:nvSpPr>
          <p:cNvPr id="9" name="Content Placeholder 8"/>
          <p:cNvSpPr>
            <a:spLocks noGrp="1"/>
          </p:cNvSpPr>
          <p:nvPr>
            <p:ph sz="quarter" idx="1"/>
          </p:nvPr>
        </p:nvSpPr>
        <p:spPr>
          <a:xfrm>
            <a:off x="640080" y="2240280"/>
            <a:ext cx="5120640" cy="6400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978347" y="2240280"/>
            <a:ext cx="5120640" cy="6400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0080" y="382270"/>
            <a:ext cx="10561320" cy="16002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6F9B8CD-342D-4579-98EC-A8FD6B7370E1}" type="datetimeFigureOut">
              <a:rPr lang="en-US" smtClean="0"/>
              <a:pPr/>
              <a:t>5/16/2016</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2BBB5E19-F10A-4C2F-BF6F-11C513378A2E}" type="slidenum">
              <a:rPr kumimoji="0" lang="en-US" smtClean="0"/>
              <a:pPr/>
              <a:t>‹#›</a:t>
            </a:fld>
            <a:endParaRPr kumimoji="0" lang="en-US" dirty="0"/>
          </a:p>
        </p:txBody>
      </p:sp>
      <p:sp>
        <p:nvSpPr>
          <p:cNvPr id="11" name="Content Placeholder 10"/>
          <p:cNvSpPr>
            <a:spLocks noGrp="1"/>
          </p:cNvSpPr>
          <p:nvPr>
            <p:ph sz="quarter" idx="2"/>
          </p:nvPr>
        </p:nvSpPr>
        <p:spPr>
          <a:xfrm>
            <a:off x="640080" y="3307080"/>
            <a:ext cx="5120640" cy="544068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120765" y="3307080"/>
            <a:ext cx="5120640" cy="544068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640080" y="2197608"/>
            <a:ext cx="5120640" cy="921715"/>
          </a:xfrm>
          <a:prstGeom prst="roundRect">
            <a:avLst>
              <a:gd name="adj" fmla="val 16667"/>
            </a:avLst>
          </a:prstGeom>
          <a:solidFill>
            <a:schemeClr val="accent1"/>
          </a:solidFill>
        </p:spPr>
        <p:txBody>
          <a:bodyPr rtlCol="0" anchor="ctr">
            <a:noAutofit/>
          </a:bodyPr>
          <a:lstStyle>
            <a:lvl1pPr marL="0" indent="0">
              <a:buFontTx/>
              <a:buNone/>
              <a:defRPr sz="28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6080760" y="2197608"/>
            <a:ext cx="5120640" cy="921715"/>
          </a:xfrm>
          <a:prstGeom prst="roundRect">
            <a:avLst>
              <a:gd name="adj" fmla="val 16667"/>
            </a:avLst>
          </a:prstGeom>
          <a:solidFill>
            <a:schemeClr val="accent1"/>
          </a:solidFill>
        </p:spPr>
        <p:txBody>
          <a:bodyPr rtlCol="0" anchor="ctr">
            <a:noAutofit/>
          </a:bodyPr>
          <a:lstStyle>
            <a:lvl1pPr marL="0" indent="0">
              <a:buFontTx/>
              <a:buNone/>
              <a:defRPr sz="28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5/16/2016</a:t>
            </a:fld>
            <a:endParaRPr lang="en-US" dirty="0"/>
          </a:p>
        </p:txBody>
      </p:sp>
      <p:sp>
        <p:nvSpPr>
          <p:cNvPr id="7" name="Slide Number Placeholder 6"/>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dirty="0"/>
          </a:p>
        </p:txBody>
      </p:sp>
      <p:sp>
        <p:nvSpPr>
          <p:cNvPr id="8" name="Footer Placeholder 7"/>
          <p:cNvSpPr>
            <a:spLocks noGrp="1"/>
          </p:cNvSpPr>
          <p:nvPr>
            <p:ph type="ftr" sz="quarter" idx="12"/>
          </p:nvPr>
        </p:nvSpPr>
        <p:spPr/>
        <p:txBody>
          <a:bodyPr rtlCol="0"/>
          <a:lstStyle/>
          <a:p>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9B8CD-342D-4579-98EC-A8FD6B7370E1}" type="datetimeFigureOut">
              <a:rPr lang="en-US" smtClean="0"/>
              <a:pPr/>
              <a:t>5/16/2016</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2268200" y="0"/>
            <a:ext cx="0" cy="96012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128016" tIns="64008" rIns="128016" bIns="64008" anchor="t" compatLnSpc="1"/>
          <a:lstStyle/>
          <a:p>
            <a:endParaRPr kumimoji="0" lang="en-US" dirty="0"/>
          </a:p>
        </p:txBody>
      </p:sp>
      <p:sp>
        <p:nvSpPr>
          <p:cNvPr id="2" name="Title 1"/>
          <p:cNvSpPr>
            <a:spLocks noGrp="1"/>
          </p:cNvSpPr>
          <p:nvPr>
            <p:ph type="title"/>
          </p:nvPr>
        </p:nvSpPr>
        <p:spPr>
          <a:xfrm rot="5400000">
            <a:off x="4720590" y="4480560"/>
            <a:ext cx="8833104" cy="640080"/>
          </a:xfrm>
        </p:spPr>
        <p:txBody>
          <a:bodyPr anchor="b"/>
          <a:lstStyle>
            <a:lvl1pPr algn="l">
              <a:buNone/>
              <a:defRPr sz="28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537192" y="384048"/>
            <a:ext cx="2137867" cy="6976872"/>
          </a:xfrm>
        </p:spPr>
        <p:txBody>
          <a:bodyPr/>
          <a:lstStyle>
            <a:lvl1pPr marL="0" indent="0">
              <a:spcBef>
                <a:spcPts val="560"/>
              </a:spcBef>
              <a:spcAft>
                <a:spcPts val="1400"/>
              </a:spcAft>
              <a:buNone/>
              <a:defRPr sz="1700"/>
            </a:lvl1pPr>
            <a:lvl2pPr>
              <a:buNone/>
              <a:defRPr sz="1700"/>
            </a:lvl2pPr>
            <a:lvl3pPr>
              <a:buNone/>
              <a:defRPr sz="1400"/>
            </a:lvl3pPr>
            <a:lvl4pPr>
              <a:buNone/>
              <a:defRPr sz="1300"/>
            </a:lvl4pPr>
            <a:lvl5pPr>
              <a:buNone/>
              <a:defRPr sz="13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8747760" y="0"/>
            <a:ext cx="0" cy="96012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128016" tIns="64008" rIns="128016" bIns="64008" anchor="t" compatLnSpc="1"/>
          <a:lstStyle/>
          <a:p>
            <a:endParaRPr kumimoji="0" lang="en-US" dirty="0"/>
          </a:p>
        </p:txBody>
      </p:sp>
      <p:sp>
        <p:nvSpPr>
          <p:cNvPr id="9" name="Straight Connector 8"/>
          <p:cNvSpPr>
            <a:spLocks noChangeShapeType="1"/>
          </p:cNvSpPr>
          <p:nvPr/>
        </p:nvSpPr>
        <p:spPr bwMode="auto">
          <a:xfrm>
            <a:off x="8669214" y="0"/>
            <a:ext cx="0" cy="9601200"/>
          </a:xfrm>
          <a:prstGeom prst="line">
            <a:avLst/>
          </a:prstGeom>
          <a:noFill/>
          <a:ln w="12700" cap="flat" cmpd="sng" algn="ctr">
            <a:solidFill>
              <a:schemeClr val="accent1"/>
            </a:solidFill>
            <a:prstDash val="solid"/>
            <a:round/>
            <a:headEnd type="none" w="med" len="med"/>
            <a:tailEnd type="none" w="med" len="med"/>
          </a:ln>
          <a:effectLst/>
        </p:spPr>
        <p:txBody>
          <a:bodyPr vert="horz" wrap="square" lIns="128016" tIns="64008" rIns="128016" bIns="64008" anchor="t" compatLnSpc="1"/>
          <a:lstStyle/>
          <a:p>
            <a:endParaRPr kumimoji="0" lang="en-US" dirty="0"/>
          </a:p>
        </p:txBody>
      </p:sp>
      <p:sp>
        <p:nvSpPr>
          <p:cNvPr id="11" name="Straight Connector 10"/>
          <p:cNvSpPr>
            <a:spLocks noChangeShapeType="1"/>
          </p:cNvSpPr>
          <p:nvPr/>
        </p:nvSpPr>
        <p:spPr bwMode="auto">
          <a:xfrm>
            <a:off x="12588240" y="0"/>
            <a:ext cx="0" cy="9601200"/>
          </a:xfrm>
          <a:prstGeom prst="line">
            <a:avLst/>
          </a:prstGeom>
          <a:noFill/>
          <a:ln w="19050" cap="flat" cmpd="sng" algn="ctr">
            <a:solidFill>
              <a:schemeClr val="accent1"/>
            </a:solidFill>
            <a:prstDash val="solid"/>
            <a:round/>
            <a:headEnd type="none" w="med" len="med"/>
            <a:tailEnd type="none" w="med" len="med"/>
          </a:ln>
          <a:effectLst/>
        </p:spPr>
        <p:txBody>
          <a:bodyPr vert="horz" wrap="square" lIns="128016" tIns="64008" rIns="128016" bIns="64008" anchor="t" compatLnSpc="1"/>
          <a:lstStyle/>
          <a:p>
            <a:endParaRPr kumimoji="0" lang="en-US" dirty="0"/>
          </a:p>
        </p:txBody>
      </p:sp>
      <p:sp>
        <p:nvSpPr>
          <p:cNvPr id="12" name="Rectangle 11"/>
          <p:cNvSpPr/>
          <p:nvPr/>
        </p:nvSpPr>
        <p:spPr bwMode="auto">
          <a:xfrm>
            <a:off x="12374880" y="0"/>
            <a:ext cx="426720" cy="96012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dirty="0"/>
          </a:p>
        </p:txBody>
      </p:sp>
      <p:sp>
        <p:nvSpPr>
          <p:cNvPr id="13" name="Straight Connector 12"/>
          <p:cNvSpPr>
            <a:spLocks noChangeShapeType="1"/>
          </p:cNvSpPr>
          <p:nvPr/>
        </p:nvSpPr>
        <p:spPr bwMode="auto">
          <a:xfrm>
            <a:off x="12481560" y="0"/>
            <a:ext cx="0" cy="9601200"/>
          </a:xfrm>
          <a:prstGeom prst="line">
            <a:avLst/>
          </a:prstGeom>
          <a:noFill/>
          <a:ln w="9525" cap="flat" cmpd="sng" algn="ctr">
            <a:solidFill>
              <a:schemeClr val="accent1"/>
            </a:solidFill>
            <a:prstDash val="solid"/>
            <a:round/>
            <a:headEnd type="none" w="med" len="med"/>
            <a:tailEnd type="none" w="med" len="med"/>
          </a:ln>
          <a:effectLst/>
        </p:spPr>
        <p:txBody>
          <a:bodyPr vert="horz" wrap="square" lIns="128016" tIns="64008" rIns="128016" bIns="64008" anchor="t" compatLnSpc="1"/>
          <a:lstStyle/>
          <a:p>
            <a:endParaRPr kumimoji="0" lang="en-US" dirty="0"/>
          </a:p>
        </p:txBody>
      </p:sp>
      <p:sp>
        <p:nvSpPr>
          <p:cNvPr id="14" name="Oval 13"/>
          <p:cNvSpPr/>
          <p:nvPr/>
        </p:nvSpPr>
        <p:spPr>
          <a:xfrm>
            <a:off x="11419027" y="8001000"/>
            <a:ext cx="768096" cy="768096"/>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dirty="0"/>
          </a:p>
        </p:txBody>
      </p:sp>
      <p:sp>
        <p:nvSpPr>
          <p:cNvPr id="18" name="Content Placeholder 17"/>
          <p:cNvSpPr>
            <a:spLocks noGrp="1"/>
          </p:cNvSpPr>
          <p:nvPr>
            <p:ph sz="quarter" idx="1"/>
          </p:nvPr>
        </p:nvSpPr>
        <p:spPr>
          <a:xfrm>
            <a:off x="426720" y="384048"/>
            <a:ext cx="7894320" cy="8858707"/>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5/16/2016</a:t>
            </a:fld>
            <a:endParaRPr lang="en-US" dirty="0"/>
          </a:p>
        </p:txBody>
      </p:sp>
      <p:sp>
        <p:nvSpPr>
          <p:cNvPr id="22" name="Slide Number Placeholder 21"/>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dirty="0"/>
          </a:p>
        </p:txBody>
      </p:sp>
      <p:sp>
        <p:nvSpPr>
          <p:cNvPr id="23" name="Footer Placeholder 22"/>
          <p:cNvSpPr>
            <a:spLocks noGrp="1"/>
          </p:cNvSpPr>
          <p:nvPr>
            <p:ph type="ftr" sz="quarter" idx="16"/>
          </p:nvPr>
        </p:nvSpPr>
        <p:spPr/>
        <p:txBody>
          <a:bodyPr rtlCol="0"/>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2268200" y="0"/>
            <a:ext cx="0" cy="96012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128016" tIns="64008" rIns="128016" bIns="64008" anchor="t" compatLnSpc="1"/>
          <a:lstStyle/>
          <a:p>
            <a:endParaRPr kumimoji="0" lang="en-US" dirty="0"/>
          </a:p>
        </p:txBody>
      </p:sp>
      <p:sp>
        <p:nvSpPr>
          <p:cNvPr id="13" name="Oval 12"/>
          <p:cNvSpPr/>
          <p:nvPr/>
        </p:nvSpPr>
        <p:spPr>
          <a:xfrm>
            <a:off x="11419027" y="8001000"/>
            <a:ext cx="768096" cy="768096"/>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dirty="0"/>
          </a:p>
        </p:txBody>
      </p:sp>
      <p:sp>
        <p:nvSpPr>
          <p:cNvPr id="2" name="Title 1"/>
          <p:cNvSpPr>
            <a:spLocks noGrp="1"/>
          </p:cNvSpPr>
          <p:nvPr>
            <p:ph type="title"/>
          </p:nvPr>
        </p:nvSpPr>
        <p:spPr>
          <a:xfrm rot="5400000">
            <a:off x="4690186" y="4480560"/>
            <a:ext cx="8833104" cy="640080"/>
          </a:xfrm>
        </p:spPr>
        <p:txBody>
          <a:bodyPr anchor="b"/>
          <a:lstStyle>
            <a:lvl1pPr algn="l">
              <a:buNone/>
              <a:defRPr sz="28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8641080" cy="96012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45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9472117" y="370713"/>
            <a:ext cx="2133600" cy="6938467"/>
          </a:xfrm>
        </p:spPr>
        <p:txBody>
          <a:bodyPr rot="0" spcFirstLastPara="0" vertOverflow="overflow" horzOverflow="overflow" vert="horz" wrap="square" lIns="128016" tIns="64008" rIns="128016" bIns="64008" numCol="1" spcCol="384048" rtlCol="0" fromWordArt="0" anchor="t" anchorCtr="0" forceAA="0" compatLnSpc="1">
            <a:normAutofit/>
          </a:bodyPr>
          <a:lstStyle>
            <a:lvl1pPr marL="0" indent="0">
              <a:spcBef>
                <a:spcPts val="140"/>
              </a:spcBef>
              <a:spcAft>
                <a:spcPts val="560"/>
              </a:spcAft>
              <a:buFontTx/>
              <a:buNone/>
              <a:defRPr sz="1700"/>
            </a:lvl1pPr>
            <a:lvl2pPr>
              <a:defRPr sz="1700"/>
            </a:lvl2pPr>
            <a:lvl3pPr>
              <a:defRPr sz="1400"/>
            </a:lvl3pPr>
            <a:lvl4pPr>
              <a:defRPr sz="1300"/>
            </a:lvl4pPr>
            <a:lvl5pPr>
              <a:defRPr sz="13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12588240" y="0"/>
            <a:ext cx="0" cy="9601200"/>
          </a:xfrm>
          <a:prstGeom prst="line">
            <a:avLst/>
          </a:prstGeom>
          <a:noFill/>
          <a:ln w="9525" cap="flat" cmpd="sng" algn="ctr">
            <a:solidFill>
              <a:schemeClr val="tx1"/>
            </a:solidFill>
            <a:prstDash val="solid"/>
            <a:round/>
            <a:headEnd type="none" w="med" len="med"/>
            <a:tailEnd type="none" w="med" len="med"/>
          </a:ln>
          <a:effectLst/>
        </p:spPr>
        <p:txBody>
          <a:bodyPr vert="horz" wrap="square" lIns="128016" tIns="64008" rIns="128016" bIns="64008" anchor="t" compatLnSpc="1"/>
          <a:lstStyle/>
          <a:p>
            <a:endParaRPr kumimoji="0" lang="en-US" dirty="0"/>
          </a:p>
        </p:txBody>
      </p:sp>
      <p:sp>
        <p:nvSpPr>
          <p:cNvPr id="11" name="Rectangle 10"/>
          <p:cNvSpPr/>
          <p:nvPr/>
        </p:nvSpPr>
        <p:spPr bwMode="auto">
          <a:xfrm>
            <a:off x="12374880" y="0"/>
            <a:ext cx="426720" cy="96012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dirty="0"/>
          </a:p>
        </p:txBody>
      </p:sp>
      <p:sp>
        <p:nvSpPr>
          <p:cNvPr id="12" name="Straight Connector 11"/>
          <p:cNvSpPr>
            <a:spLocks noChangeShapeType="1"/>
          </p:cNvSpPr>
          <p:nvPr/>
        </p:nvSpPr>
        <p:spPr bwMode="auto">
          <a:xfrm>
            <a:off x="12481560" y="0"/>
            <a:ext cx="0" cy="9601200"/>
          </a:xfrm>
          <a:prstGeom prst="line">
            <a:avLst/>
          </a:prstGeom>
          <a:noFill/>
          <a:ln w="9525" cap="flat" cmpd="sng" algn="ctr">
            <a:solidFill>
              <a:schemeClr val="accent1"/>
            </a:solidFill>
            <a:prstDash val="solid"/>
            <a:round/>
            <a:headEnd type="none" w="med" len="med"/>
            <a:tailEnd type="none" w="med" len="med"/>
          </a:ln>
          <a:effectLst/>
        </p:spPr>
        <p:txBody>
          <a:bodyPr vert="horz" wrap="square" lIns="128016" tIns="64008" rIns="128016" bIns="64008" anchor="t" compatLnSpc="1"/>
          <a:lstStyle/>
          <a:p>
            <a:endParaRPr kumimoji="0" lang="en-US" dirty="0"/>
          </a:p>
        </p:txBody>
      </p:sp>
      <p:sp>
        <p:nvSpPr>
          <p:cNvPr id="19" name="Straight Connector 18"/>
          <p:cNvSpPr>
            <a:spLocks noChangeShapeType="1"/>
          </p:cNvSpPr>
          <p:nvPr/>
        </p:nvSpPr>
        <p:spPr bwMode="auto">
          <a:xfrm>
            <a:off x="8747760" y="0"/>
            <a:ext cx="0" cy="96012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128016" tIns="64008" rIns="128016" bIns="64008" anchor="t" compatLnSpc="1"/>
          <a:lstStyle/>
          <a:p>
            <a:endParaRPr kumimoji="0" lang="en-US" dirty="0"/>
          </a:p>
        </p:txBody>
      </p:sp>
      <p:sp>
        <p:nvSpPr>
          <p:cNvPr id="20" name="Straight Connector 19"/>
          <p:cNvSpPr>
            <a:spLocks noChangeShapeType="1"/>
          </p:cNvSpPr>
          <p:nvPr/>
        </p:nvSpPr>
        <p:spPr bwMode="auto">
          <a:xfrm>
            <a:off x="8669214" y="0"/>
            <a:ext cx="0" cy="9601200"/>
          </a:xfrm>
          <a:prstGeom prst="line">
            <a:avLst/>
          </a:prstGeom>
          <a:noFill/>
          <a:ln w="12700" cap="flat" cmpd="sng" algn="ctr">
            <a:solidFill>
              <a:schemeClr val="accent1"/>
            </a:solidFill>
            <a:prstDash val="solid"/>
            <a:round/>
            <a:headEnd type="none" w="med" len="med"/>
            <a:tailEnd type="none" w="med" len="med"/>
          </a:ln>
          <a:effectLst/>
        </p:spPr>
        <p:txBody>
          <a:bodyPr vert="horz" wrap="square" lIns="128016" tIns="64008" rIns="128016" bIns="64008" anchor="t" compatLnSpc="1"/>
          <a:lstStyle/>
          <a:p>
            <a:endParaRPr kumimoji="0" lang="en-US" dirty="0"/>
          </a:p>
        </p:txBody>
      </p:sp>
      <p:sp>
        <p:nvSpPr>
          <p:cNvPr id="17" name="Date Placeholder 16"/>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5/16/2016</a:t>
            </a:fld>
            <a:endParaRPr lang="en-US" dirty="0"/>
          </a:p>
        </p:txBody>
      </p:sp>
      <p:sp>
        <p:nvSpPr>
          <p:cNvPr id="18" name="Slide Number Placeholder 17"/>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dirty="0"/>
          </a:p>
        </p:txBody>
      </p:sp>
      <p:sp>
        <p:nvSpPr>
          <p:cNvPr id="21" name="Footer Placeholder 20"/>
          <p:cNvSpPr>
            <a:spLocks noGrp="1"/>
          </p:cNvSpPr>
          <p:nvPr>
            <p:ph type="ftr" sz="quarter" idx="12"/>
          </p:nvPr>
        </p:nvSpPr>
        <p:spPr/>
        <p:txBody>
          <a:bodyPr rtlCol="0"/>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2268200" y="0"/>
            <a:ext cx="0" cy="96012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128016" tIns="64008" rIns="128016" bIns="64008" anchor="t" compatLnSpc="1"/>
          <a:lstStyle/>
          <a:p>
            <a:endParaRPr kumimoji="0" lang="en-US" dirty="0"/>
          </a:p>
        </p:txBody>
      </p:sp>
      <p:sp>
        <p:nvSpPr>
          <p:cNvPr id="22" name="Title Placeholder 21"/>
          <p:cNvSpPr>
            <a:spLocks noGrp="1"/>
          </p:cNvSpPr>
          <p:nvPr>
            <p:ph type="title"/>
          </p:nvPr>
        </p:nvSpPr>
        <p:spPr>
          <a:xfrm>
            <a:off x="640080" y="384493"/>
            <a:ext cx="10454640" cy="1600200"/>
          </a:xfrm>
          <a:prstGeom prst="rect">
            <a:avLst/>
          </a:prstGeom>
        </p:spPr>
        <p:txBody>
          <a:bodyPr vert="horz" lIns="128016" tIns="64008" rIns="128016" bIns="64008"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40080" y="2240280"/>
            <a:ext cx="10454640" cy="6823253"/>
          </a:xfrm>
          <a:prstGeom prst="rect">
            <a:avLst/>
          </a:prstGeom>
        </p:spPr>
        <p:txBody>
          <a:bodyPr vert="horz" lIns="128016" tIns="64008" rIns="128016" bIns="64008">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10625328" y="1514592"/>
            <a:ext cx="2816352" cy="537667"/>
          </a:xfrm>
          <a:prstGeom prst="rect">
            <a:avLst/>
          </a:prstGeom>
        </p:spPr>
        <p:txBody>
          <a:bodyPr vert="horz" lIns="128016" tIns="64008" rIns="128016" bIns="64008" anchor="ctr" anchorCtr="0"/>
          <a:lstStyle>
            <a:lvl1pPr algn="r" eaLnBrk="1" latinLnBrk="0" hangingPunct="1">
              <a:defRPr kumimoji="0" sz="1700">
                <a:solidFill>
                  <a:schemeClr val="tx2"/>
                </a:solidFill>
              </a:defRPr>
            </a:lvl1pPr>
          </a:lstStyle>
          <a:p>
            <a:pPr algn="r" eaLnBrk="1" latinLnBrk="0" hangingPunct="1"/>
            <a:fld id="{E6F9B8CD-342D-4579-98EC-A8FD6B7370E1}" type="datetimeFigureOut">
              <a:rPr lang="en-US" smtClean="0"/>
              <a:pPr algn="r" eaLnBrk="1" latinLnBrk="0" hangingPunct="1"/>
              <a:t>5/16/2016</a:t>
            </a:fld>
            <a:endParaRPr lang="en-US" dirty="0">
              <a:solidFill>
                <a:schemeClr val="tx2"/>
              </a:solidFill>
            </a:endParaRPr>
          </a:p>
        </p:txBody>
      </p:sp>
      <p:sp>
        <p:nvSpPr>
          <p:cNvPr id="3" name="Footer Placeholder 2"/>
          <p:cNvSpPr>
            <a:spLocks noGrp="1"/>
          </p:cNvSpPr>
          <p:nvPr>
            <p:ph type="ftr" sz="quarter" idx="3"/>
          </p:nvPr>
        </p:nvSpPr>
        <p:spPr>
          <a:xfrm rot="5400000">
            <a:off x="9786260" y="5232136"/>
            <a:ext cx="4480560" cy="512064"/>
          </a:xfrm>
          <a:prstGeom prst="rect">
            <a:avLst/>
          </a:prstGeom>
        </p:spPr>
        <p:txBody>
          <a:bodyPr vert="horz" lIns="128016" tIns="64008" rIns="128016" bIns="64008" anchor="ctr" anchorCtr="0"/>
          <a:lstStyle>
            <a:lvl1pPr algn="l" eaLnBrk="1" latinLnBrk="0" hangingPunct="1">
              <a:defRPr kumimoji="0" sz="1700">
                <a:solidFill>
                  <a:schemeClr val="tx2"/>
                </a:solidFill>
              </a:defRPr>
            </a:lvl1pPr>
          </a:lstStyle>
          <a:p>
            <a:pPr algn="l" eaLnBrk="1" latinLnBrk="0" hangingPunct="1"/>
            <a:endParaRPr kumimoji="0" lang="en-US" dirty="0">
              <a:solidFill>
                <a:schemeClr val="tx2"/>
              </a:solidFill>
            </a:endParaRPr>
          </a:p>
        </p:txBody>
      </p:sp>
      <p:sp>
        <p:nvSpPr>
          <p:cNvPr id="7" name="Straight Connector 6"/>
          <p:cNvSpPr>
            <a:spLocks noChangeShapeType="1"/>
          </p:cNvSpPr>
          <p:nvPr/>
        </p:nvSpPr>
        <p:spPr bwMode="auto">
          <a:xfrm>
            <a:off x="106680" y="0"/>
            <a:ext cx="0" cy="96012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128016" tIns="64008" rIns="128016" bIns="64008" anchor="t" compatLnSpc="1"/>
          <a:lstStyle/>
          <a:p>
            <a:endParaRPr kumimoji="0" lang="en-US" dirty="0"/>
          </a:p>
        </p:txBody>
      </p:sp>
      <p:sp>
        <p:nvSpPr>
          <p:cNvPr id="9" name="Straight Connector 8"/>
          <p:cNvSpPr>
            <a:spLocks noChangeShapeType="1"/>
          </p:cNvSpPr>
          <p:nvPr/>
        </p:nvSpPr>
        <p:spPr bwMode="auto">
          <a:xfrm>
            <a:off x="12588240" y="0"/>
            <a:ext cx="0" cy="9601200"/>
          </a:xfrm>
          <a:prstGeom prst="line">
            <a:avLst/>
          </a:prstGeom>
          <a:noFill/>
          <a:ln w="19050" cap="flat" cmpd="sng" algn="ctr">
            <a:solidFill>
              <a:schemeClr val="accent1"/>
            </a:solidFill>
            <a:prstDash val="solid"/>
            <a:round/>
            <a:headEnd type="none" w="med" len="med"/>
            <a:tailEnd type="none" w="med" len="med"/>
          </a:ln>
          <a:effectLst/>
        </p:spPr>
        <p:txBody>
          <a:bodyPr vert="horz" wrap="square" lIns="128016" tIns="64008" rIns="128016" bIns="64008" anchor="t" compatLnSpc="1"/>
          <a:lstStyle/>
          <a:p>
            <a:endParaRPr kumimoji="0" lang="en-US" dirty="0"/>
          </a:p>
        </p:txBody>
      </p:sp>
      <p:sp>
        <p:nvSpPr>
          <p:cNvPr id="10" name="Rectangle 9"/>
          <p:cNvSpPr/>
          <p:nvPr/>
        </p:nvSpPr>
        <p:spPr bwMode="auto">
          <a:xfrm>
            <a:off x="12374880" y="0"/>
            <a:ext cx="426720" cy="96012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dirty="0"/>
          </a:p>
        </p:txBody>
      </p:sp>
      <p:sp>
        <p:nvSpPr>
          <p:cNvPr id="11" name="Straight Connector 10"/>
          <p:cNvSpPr>
            <a:spLocks noChangeShapeType="1"/>
          </p:cNvSpPr>
          <p:nvPr/>
        </p:nvSpPr>
        <p:spPr bwMode="auto">
          <a:xfrm>
            <a:off x="12481560" y="0"/>
            <a:ext cx="0" cy="9601200"/>
          </a:xfrm>
          <a:prstGeom prst="line">
            <a:avLst/>
          </a:prstGeom>
          <a:noFill/>
          <a:ln w="9525" cap="flat" cmpd="sng" algn="ctr">
            <a:solidFill>
              <a:schemeClr val="accent1"/>
            </a:solidFill>
            <a:prstDash val="solid"/>
            <a:round/>
            <a:headEnd type="none" w="med" len="med"/>
            <a:tailEnd type="none" w="med" len="med"/>
          </a:ln>
          <a:effectLst/>
        </p:spPr>
        <p:txBody>
          <a:bodyPr vert="horz" wrap="square" lIns="128016" tIns="64008" rIns="128016" bIns="64008" anchor="t" compatLnSpc="1"/>
          <a:lstStyle/>
          <a:p>
            <a:endParaRPr kumimoji="0" lang="en-US" dirty="0"/>
          </a:p>
        </p:txBody>
      </p:sp>
      <p:sp>
        <p:nvSpPr>
          <p:cNvPr id="12" name="Oval 11"/>
          <p:cNvSpPr/>
          <p:nvPr/>
        </p:nvSpPr>
        <p:spPr>
          <a:xfrm>
            <a:off x="11419027" y="8001000"/>
            <a:ext cx="768096" cy="768096"/>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11380622" y="8027670"/>
            <a:ext cx="853440" cy="729691"/>
          </a:xfrm>
          <a:prstGeom prst="rect">
            <a:avLst/>
          </a:prstGeom>
        </p:spPr>
        <p:txBody>
          <a:bodyPr vert="horz" lIns="128016" tIns="64008" rIns="128016" bIns="64008" anchor="ctr"/>
          <a:lstStyle>
            <a:lvl1pPr algn="ctr" eaLnBrk="1" latinLnBrk="0" hangingPunct="1">
              <a:defRPr kumimoji="0" sz="2000" b="1">
                <a:solidFill>
                  <a:srgbClr val="FFFFFF"/>
                </a:solidFill>
              </a:defRPr>
            </a:lvl1pPr>
          </a:lstStyle>
          <a:p>
            <a:pPr algn="ctr" eaLnBrk="1" latinLnBrk="0" hangingPunct="1"/>
            <a:fld id="{2BBB5E19-F10A-4C2F-BF6F-11C513378A2E}" type="slidenum">
              <a:rPr kumimoji="0" lang="en-US" smtClean="0"/>
              <a:pPr algn="ctr" eaLnBrk="1" latinLnBrk="0" hangingPunct="1"/>
              <a:t>‹#›</a:t>
            </a:fld>
            <a:endParaRPr kumimoji="0" lang="en-US" sz="20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200" b="0" kern="1200" cap="small" baseline="0">
          <a:solidFill>
            <a:schemeClr val="tx2"/>
          </a:solidFill>
          <a:latin typeface="+mj-lt"/>
          <a:ea typeface="+mj-ea"/>
          <a:cs typeface="+mj-cs"/>
        </a:defRPr>
      </a:lvl1pPr>
    </p:titleStyle>
    <p:bodyStyle>
      <a:lvl1pPr marL="384048" indent="-384048" algn="l" rtl="0" eaLnBrk="1" latinLnBrk="0" hangingPunct="1">
        <a:spcBef>
          <a:spcPts val="840"/>
        </a:spcBef>
        <a:buClr>
          <a:schemeClr val="accent1"/>
        </a:buClr>
        <a:buSzPct val="70000"/>
        <a:buFont typeface="Wingdings"/>
        <a:buChar char=""/>
        <a:defRPr kumimoji="0" sz="3400" kern="1200">
          <a:solidFill>
            <a:schemeClr val="tx1"/>
          </a:solidFill>
          <a:latin typeface="+mn-lt"/>
          <a:ea typeface="+mn-ea"/>
          <a:cs typeface="+mn-cs"/>
        </a:defRPr>
      </a:lvl1pPr>
      <a:lvl2pPr marL="896112" indent="-384048" algn="l" rtl="0" eaLnBrk="1" latinLnBrk="0" hangingPunct="1">
        <a:spcBef>
          <a:spcPct val="20000"/>
        </a:spcBef>
        <a:buClr>
          <a:schemeClr val="accent1"/>
        </a:buClr>
        <a:buSzPct val="80000"/>
        <a:buFont typeface="Wingdings 2"/>
        <a:buChar char=""/>
        <a:defRPr kumimoji="0" sz="2900" kern="1200">
          <a:solidFill>
            <a:schemeClr val="tx1"/>
          </a:solidFill>
          <a:latin typeface="+mn-lt"/>
          <a:ea typeface="+mn-ea"/>
          <a:cs typeface="+mn-cs"/>
        </a:defRPr>
      </a:lvl2pPr>
      <a:lvl3pPr marL="1280160" indent="-256032" algn="l" rtl="0" eaLnBrk="1" latinLnBrk="0" hangingPunct="1">
        <a:spcBef>
          <a:spcPct val="20000"/>
        </a:spcBef>
        <a:buClr>
          <a:schemeClr val="accent1">
            <a:shade val="75000"/>
          </a:schemeClr>
        </a:buClr>
        <a:buSzPct val="60000"/>
        <a:buFont typeface="Wingdings"/>
        <a:buChar char=""/>
        <a:defRPr kumimoji="0" sz="2500" kern="1200">
          <a:solidFill>
            <a:schemeClr val="tx1"/>
          </a:solidFill>
          <a:latin typeface="+mn-lt"/>
          <a:ea typeface="+mn-ea"/>
          <a:cs typeface="+mn-cs"/>
        </a:defRPr>
      </a:lvl3pPr>
      <a:lvl4pPr marL="1664208" indent="-256032" algn="l" rtl="0" eaLnBrk="1" latinLnBrk="0" hangingPunct="1">
        <a:spcBef>
          <a:spcPct val="20000"/>
        </a:spcBef>
        <a:buClr>
          <a:schemeClr val="accent1">
            <a:tint val="60000"/>
          </a:schemeClr>
        </a:buClr>
        <a:buSzPct val="60000"/>
        <a:buFont typeface="Wingdings"/>
        <a:buChar char=""/>
        <a:defRPr kumimoji="0" sz="2500" kern="1200">
          <a:solidFill>
            <a:schemeClr val="tx1"/>
          </a:solidFill>
          <a:latin typeface="+mn-lt"/>
          <a:ea typeface="+mn-ea"/>
          <a:cs typeface="+mn-cs"/>
        </a:defRPr>
      </a:lvl4pPr>
      <a:lvl5pPr marL="2048256" indent="-256032" algn="l" rtl="0" eaLnBrk="1" latinLnBrk="0" hangingPunct="1">
        <a:spcBef>
          <a:spcPct val="20000"/>
        </a:spcBef>
        <a:buClr>
          <a:schemeClr val="accent2">
            <a:tint val="60000"/>
          </a:schemeClr>
        </a:buClr>
        <a:buSzPct val="68000"/>
        <a:buFont typeface="Wingdings 2"/>
        <a:buChar char=""/>
        <a:defRPr kumimoji="0" sz="2200" kern="1200">
          <a:solidFill>
            <a:schemeClr val="tx1"/>
          </a:solidFill>
          <a:latin typeface="+mn-lt"/>
          <a:ea typeface="+mn-ea"/>
          <a:cs typeface="+mn-cs"/>
        </a:defRPr>
      </a:lvl5pPr>
      <a:lvl6pPr marL="2432304" indent="-256032" algn="l" rtl="0" eaLnBrk="1" latinLnBrk="0" hangingPunct="1">
        <a:spcBef>
          <a:spcPct val="20000"/>
        </a:spcBef>
        <a:buClr>
          <a:schemeClr val="accent1"/>
        </a:buClr>
        <a:buChar char="•"/>
        <a:defRPr kumimoji="0" sz="2200" kern="1200">
          <a:solidFill>
            <a:schemeClr val="tx2"/>
          </a:solidFill>
          <a:latin typeface="+mn-lt"/>
          <a:ea typeface="+mn-ea"/>
          <a:cs typeface="+mn-cs"/>
        </a:defRPr>
      </a:lvl6pPr>
      <a:lvl7pPr marL="2816352" indent="-256032" algn="l" rtl="0" eaLnBrk="1" latinLnBrk="0" hangingPunct="1">
        <a:spcBef>
          <a:spcPct val="20000"/>
        </a:spcBef>
        <a:buClr>
          <a:schemeClr val="accent1">
            <a:tint val="60000"/>
          </a:schemeClr>
        </a:buClr>
        <a:buSzPct val="60000"/>
        <a:buFont typeface="Wingdings"/>
        <a:buChar char=""/>
        <a:defRPr kumimoji="0" sz="2000" kern="1200" baseline="0">
          <a:solidFill>
            <a:schemeClr val="tx2"/>
          </a:solidFill>
          <a:latin typeface="+mn-lt"/>
          <a:ea typeface="+mn-ea"/>
          <a:cs typeface="+mn-cs"/>
        </a:defRPr>
      </a:lvl7pPr>
      <a:lvl8pPr marL="3200400" indent="-256032" algn="l" rtl="0" eaLnBrk="1" latinLnBrk="0" hangingPunct="1">
        <a:spcBef>
          <a:spcPct val="20000"/>
        </a:spcBef>
        <a:buClr>
          <a:schemeClr val="accent2"/>
        </a:buClr>
        <a:buChar char="•"/>
        <a:defRPr kumimoji="0" sz="2000" kern="1200" cap="small" baseline="0">
          <a:solidFill>
            <a:schemeClr val="tx2"/>
          </a:solidFill>
          <a:latin typeface="+mn-lt"/>
          <a:ea typeface="+mn-ea"/>
          <a:cs typeface="+mn-cs"/>
        </a:defRPr>
      </a:lvl8pPr>
      <a:lvl9pPr marL="3584448" indent="-256032" algn="l" rtl="0" eaLnBrk="1" latinLnBrk="0" hangingPunct="1">
        <a:spcBef>
          <a:spcPct val="20000"/>
        </a:spcBef>
        <a:buClr>
          <a:schemeClr val="accent1">
            <a:shade val="75000"/>
          </a:schemeClr>
        </a:buClr>
        <a:buChar char="•"/>
        <a:defRPr kumimoji="0" sz="20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40080" algn="l" rtl="0" eaLnBrk="1" latinLnBrk="0" hangingPunct="1">
        <a:defRPr kumimoji="0" kern="1200">
          <a:solidFill>
            <a:schemeClr val="tx1"/>
          </a:solidFill>
          <a:latin typeface="+mn-lt"/>
          <a:ea typeface="+mn-ea"/>
          <a:cs typeface="+mn-cs"/>
        </a:defRPr>
      </a:lvl2pPr>
      <a:lvl3pPr marL="1280160" algn="l" rtl="0" eaLnBrk="1" latinLnBrk="0" hangingPunct="1">
        <a:defRPr kumimoji="0" kern="1200">
          <a:solidFill>
            <a:schemeClr val="tx1"/>
          </a:solidFill>
          <a:latin typeface="+mn-lt"/>
          <a:ea typeface="+mn-ea"/>
          <a:cs typeface="+mn-cs"/>
        </a:defRPr>
      </a:lvl3pPr>
      <a:lvl4pPr marL="1920240" algn="l" rtl="0" eaLnBrk="1" latinLnBrk="0" hangingPunct="1">
        <a:defRPr kumimoji="0" kern="1200">
          <a:solidFill>
            <a:schemeClr val="tx1"/>
          </a:solidFill>
          <a:latin typeface="+mn-lt"/>
          <a:ea typeface="+mn-ea"/>
          <a:cs typeface="+mn-cs"/>
        </a:defRPr>
      </a:lvl4pPr>
      <a:lvl5pPr marL="2560320" algn="l" rtl="0" eaLnBrk="1" latinLnBrk="0" hangingPunct="1">
        <a:defRPr kumimoji="0" kern="1200">
          <a:solidFill>
            <a:schemeClr val="tx1"/>
          </a:solidFill>
          <a:latin typeface="+mn-lt"/>
          <a:ea typeface="+mn-ea"/>
          <a:cs typeface="+mn-cs"/>
        </a:defRPr>
      </a:lvl5pPr>
      <a:lvl6pPr marL="3200400" algn="l" rtl="0" eaLnBrk="1" latinLnBrk="0" hangingPunct="1">
        <a:defRPr kumimoji="0" kern="1200">
          <a:solidFill>
            <a:schemeClr val="tx1"/>
          </a:solidFill>
          <a:latin typeface="+mn-lt"/>
          <a:ea typeface="+mn-ea"/>
          <a:cs typeface="+mn-cs"/>
        </a:defRPr>
      </a:lvl6pPr>
      <a:lvl7pPr marL="3840480" algn="l" rtl="0" eaLnBrk="1" latinLnBrk="0" hangingPunct="1">
        <a:defRPr kumimoji="0" kern="1200">
          <a:solidFill>
            <a:schemeClr val="tx1"/>
          </a:solidFill>
          <a:latin typeface="+mn-lt"/>
          <a:ea typeface="+mn-ea"/>
          <a:cs typeface="+mn-cs"/>
        </a:defRPr>
      </a:lvl7pPr>
      <a:lvl8pPr marL="4480560" algn="l" rtl="0" eaLnBrk="1" latinLnBrk="0" hangingPunct="1">
        <a:defRPr kumimoji="0" kern="1200">
          <a:solidFill>
            <a:schemeClr val="tx1"/>
          </a:solidFill>
          <a:latin typeface="+mn-lt"/>
          <a:ea typeface="+mn-ea"/>
          <a:cs typeface="+mn-cs"/>
        </a:defRPr>
      </a:lvl8pPr>
      <a:lvl9pPr marL="512064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yper%20link.ppt" TargetMode="External"/><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6.jpeg"/><Relationship Id="rId7" Type="http://schemas.openxmlformats.org/officeDocument/2006/relationships/image" Target="../media/image29.pn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60.jpeg"/><Relationship Id="rId7" Type="http://schemas.openxmlformats.org/officeDocument/2006/relationships/image" Target="../media/image29.png"/><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1.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hyperlink" Target="http://timesofindia.indiatimes.com/india/Amul-follows-Modi-to-set-up-Rs-200-crore-dairy-plant-in-Varanasi/articleshow/35134336.cms" TargetMode="External"/><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hyperlink" Target="http://www.business-standard.com/article/companies/lucknow-it-city-clock-ticking-for-hcl-technologies-115101000175_1.html" TargetMode="Externa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6.jpeg"/><Relationship Id="rId1" Type="http://schemas.openxmlformats.org/officeDocument/2006/relationships/slideLayout" Target="../slideLayouts/slideLayout2.xml"/><Relationship Id="rId6" Type="http://schemas.openxmlformats.org/officeDocument/2006/relationships/hyperlink" Target="http://www.business-standard.com/article/companies/medanta-to-invest-rs-1-000-crore-in-lucknow-hospital-project-115101500820_1.html" TargetMode="External"/><Relationship Id="rId5" Type="http://schemas.openxmlformats.org/officeDocument/2006/relationships/image" Target="../media/image67.jpe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hyperlink" Target="http://icslko.in/" TargetMode="External"/><Relationship Id="rId2" Type="http://schemas.openxmlformats.org/officeDocument/2006/relationships/image" Target="../media/image68.jpeg"/><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0.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8016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D:\Siddharth\graphic\may 2016\ppt\Luck1.jpg"/>
          <p:cNvPicPr>
            <a:picLocks noChangeAspect="1" noChangeArrowheads="1"/>
          </p:cNvPicPr>
          <p:nvPr/>
        </p:nvPicPr>
        <p:blipFill>
          <a:blip r:embed="rId2"/>
          <a:srcRect/>
          <a:stretch>
            <a:fillRect/>
          </a:stretch>
        </p:blipFill>
        <p:spPr bwMode="auto">
          <a:xfrm>
            <a:off x="0" y="1828800"/>
            <a:ext cx="12801600" cy="7772400"/>
          </a:xfrm>
          <a:prstGeom prst="rect">
            <a:avLst/>
          </a:prstGeom>
          <a:noFill/>
        </p:spPr>
      </p:pic>
      <p:sp>
        <p:nvSpPr>
          <p:cNvPr id="2" name="TextBox 1"/>
          <p:cNvSpPr txBox="1"/>
          <p:nvPr/>
        </p:nvSpPr>
        <p:spPr>
          <a:xfrm>
            <a:off x="933039" y="533400"/>
            <a:ext cx="10859322" cy="830997"/>
          </a:xfrm>
          <a:prstGeom prst="rect">
            <a:avLst/>
          </a:prstGeom>
          <a:noFill/>
        </p:spPr>
        <p:txBody>
          <a:bodyPr wrap="square" rtlCol="0">
            <a:spAutoFit/>
          </a:bodyPr>
          <a:lstStyle/>
          <a:p>
            <a:pPr algn="ctr"/>
            <a:r>
              <a:rPr lang="en-US" sz="4800" b="1" dirty="0" smtClean="0">
                <a:ln w="3175">
                  <a:solidFill>
                    <a:srgbClr val="FF0000"/>
                  </a:solidFill>
                  <a:prstDash val="solid"/>
                </a:ln>
                <a:solidFill>
                  <a:srgbClr val="FF0000"/>
                </a:solidFill>
              </a:rPr>
              <a:t>Lucknow – The City of Nawabs</a:t>
            </a:r>
            <a:endParaRPr lang="en-US" sz="4800" b="1" dirty="0">
              <a:ln w="3175">
                <a:solidFill>
                  <a:srgbClr val="FF0000"/>
                </a:solidFill>
                <a:prstDash val="solid"/>
              </a:ln>
              <a:solidFill>
                <a:srgbClr val="FF0000"/>
              </a:solidFill>
            </a:endParaRPr>
          </a:p>
        </p:txBody>
      </p:sp>
      <p:sp>
        <p:nvSpPr>
          <p:cNvPr id="3" name="TextBox 2"/>
          <p:cNvSpPr txBox="1"/>
          <p:nvPr/>
        </p:nvSpPr>
        <p:spPr>
          <a:xfrm>
            <a:off x="609600" y="2895600"/>
            <a:ext cx="6934200" cy="6184821"/>
          </a:xfrm>
          <a:prstGeom prst="rect">
            <a:avLst/>
          </a:prstGeom>
          <a:solidFill>
            <a:srgbClr val="FFFFFF">
              <a:alpha val="72157"/>
            </a:srgbClr>
          </a:solidFill>
          <a:ln>
            <a:noFill/>
          </a:ln>
        </p:spPr>
        <p:txBody>
          <a:bodyPr wrap="square" rtlCol="0">
            <a:spAutoFit/>
          </a:bodyPr>
          <a:lstStyle/>
          <a:p>
            <a:pPr marL="177800" indent="-177800" algn="just">
              <a:buFont typeface="Arial" pitchFamily="34" charset="0"/>
              <a:buChar char="•"/>
            </a:pPr>
            <a:r>
              <a:rPr lang="en-US" sz="1600" dirty="0" smtClean="0"/>
              <a:t>Largest </a:t>
            </a:r>
            <a:r>
              <a:rPr lang="en-US" sz="1600" dirty="0" smtClean="0"/>
              <a:t>city and Capital of Uttar Pradesh</a:t>
            </a:r>
            <a:r>
              <a:rPr lang="en-US" sz="1600" dirty="0" smtClean="0"/>
              <a:t>. </a:t>
            </a:r>
            <a:r>
              <a:rPr lang="en-US" sz="1600" b="1" dirty="0" smtClean="0"/>
              <a:t>Second largest city on North, East and Central India- </a:t>
            </a:r>
            <a:r>
              <a:rPr lang="en-US" sz="1600" dirty="0" smtClean="0"/>
              <a:t>after Delhi.</a:t>
            </a:r>
          </a:p>
          <a:p>
            <a:pPr marL="177800" indent="-177800" algn="just">
              <a:buFont typeface="Arial" pitchFamily="34" charset="0"/>
              <a:buChar char="•"/>
            </a:pPr>
            <a:endParaRPr lang="en-US" sz="1400" dirty="0" smtClean="0"/>
          </a:p>
          <a:p>
            <a:pPr marL="177800" indent="-177800" algn="just">
              <a:buFont typeface="Arial" pitchFamily="34" charset="0"/>
              <a:buChar char="•"/>
            </a:pPr>
            <a:r>
              <a:rPr lang="en-US" sz="1600" dirty="0" smtClean="0"/>
              <a:t>As reported by Census of </a:t>
            </a:r>
            <a:r>
              <a:rPr lang="en-US" sz="1600" dirty="0" smtClean="0"/>
              <a:t>I</a:t>
            </a:r>
            <a:r>
              <a:rPr lang="en-US" sz="1600" dirty="0" smtClean="0"/>
              <a:t>ndia 2011, Lucknow city has </a:t>
            </a:r>
            <a:r>
              <a:rPr lang="en-US" sz="1600" b="1" dirty="0" smtClean="0"/>
              <a:t>a population of around 2.9 million</a:t>
            </a:r>
            <a:r>
              <a:rPr lang="en-US" sz="1600" dirty="0" smtClean="0"/>
              <a:t>.</a:t>
            </a:r>
          </a:p>
          <a:p>
            <a:pPr marL="177800" indent="-177800" algn="just">
              <a:buFont typeface="Arial" pitchFamily="34" charset="0"/>
              <a:buChar char="•"/>
            </a:pPr>
            <a:endParaRPr lang="en-US" sz="1400" dirty="0" smtClean="0"/>
          </a:p>
          <a:p>
            <a:pPr marL="177800" indent="-177800" algn="just">
              <a:buFont typeface="Arial" pitchFamily="34" charset="0"/>
              <a:buChar char="•"/>
            </a:pPr>
            <a:r>
              <a:rPr lang="en-US" sz="1600" dirty="0" smtClean="0"/>
              <a:t>Known as </a:t>
            </a:r>
            <a:r>
              <a:rPr lang="en-US" sz="1600" b="1" dirty="0" smtClean="0"/>
              <a:t>multicultural city </a:t>
            </a:r>
            <a:r>
              <a:rPr lang="en-US" sz="1600" dirty="0" smtClean="0"/>
              <a:t>that flourished as North Indian cultural and artistic hub.</a:t>
            </a:r>
          </a:p>
          <a:p>
            <a:pPr marL="177800" indent="-177800" algn="just">
              <a:buFont typeface="Arial" pitchFamily="34" charset="0"/>
              <a:buChar char="•"/>
            </a:pPr>
            <a:endParaRPr lang="en-US" sz="1400" dirty="0" smtClean="0"/>
          </a:p>
          <a:p>
            <a:pPr marL="177800" indent="-177800" algn="just">
              <a:buFont typeface="Arial" pitchFamily="34" charset="0"/>
              <a:buChar char="•"/>
            </a:pPr>
            <a:r>
              <a:rPr lang="en-US" sz="1600" dirty="0" smtClean="0"/>
              <a:t>Important centre of </a:t>
            </a:r>
            <a:r>
              <a:rPr lang="en-US" sz="1600" dirty="0" smtClean="0"/>
              <a:t>governance, administration, education, commerce, aerospace, finance, pharmaceuticals, technology, design, culture, tourism, music and </a:t>
            </a:r>
            <a:r>
              <a:rPr lang="en-US" sz="1600" dirty="0" smtClean="0"/>
              <a:t>poetry.</a:t>
            </a:r>
          </a:p>
          <a:p>
            <a:pPr marL="177800" indent="-177800" algn="just">
              <a:buFont typeface="Arial" pitchFamily="34" charset="0"/>
              <a:buChar char="•"/>
            </a:pPr>
            <a:endParaRPr lang="en-US" sz="1400" dirty="0" smtClean="0"/>
          </a:p>
          <a:p>
            <a:pPr marL="177800" indent="-177800" algn="just">
              <a:buFont typeface="Arial" pitchFamily="34" charset="0"/>
              <a:buChar char="•"/>
            </a:pPr>
            <a:r>
              <a:rPr lang="en-US" sz="1600" dirty="0" smtClean="0"/>
              <a:t>Bounded on the </a:t>
            </a:r>
            <a:r>
              <a:rPr lang="en-US" sz="1600" b="1" dirty="0" smtClean="0"/>
              <a:t>east by the Barabanki</a:t>
            </a:r>
            <a:r>
              <a:rPr lang="en-US" sz="1600" dirty="0" smtClean="0"/>
              <a:t>, on the </a:t>
            </a:r>
            <a:r>
              <a:rPr lang="en-US" sz="1600" b="1" dirty="0" smtClean="0"/>
              <a:t>west by Unnao</a:t>
            </a:r>
            <a:r>
              <a:rPr lang="en-US" sz="1600" dirty="0" smtClean="0"/>
              <a:t>, on the </a:t>
            </a:r>
            <a:r>
              <a:rPr lang="en-US" sz="1600" b="1" dirty="0" smtClean="0"/>
              <a:t>south by Raebareli</a:t>
            </a:r>
            <a:r>
              <a:rPr lang="en-US" sz="1600" dirty="0" smtClean="0"/>
              <a:t> and in the </a:t>
            </a:r>
            <a:r>
              <a:rPr lang="en-US" sz="1600" b="1" dirty="0" smtClean="0"/>
              <a:t>north by Sitapur and Hardoi</a:t>
            </a:r>
            <a:r>
              <a:rPr lang="en-US" sz="1600" dirty="0" smtClean="0"/>
              <a:t>, Lucknow sits on the northwestern shore of the Gomti </a:t>
            </a:r>
            <a:r>
              <a:rPr lang="en-US" sz="1600" dirty="0" smtClean="0"/>
              <a:t>River.</a:t>
            </a:r>
          </a:p>
          <a:p>
            <a:pPr marL="177800" indent="-177800" algn="just">
              <a:buFont typeface="Arial" pitchFamily="34" charset="0"/>
              <a:buChar char="•"/>
            </a:pPr>
            <a:endParaRPr lang="en-US" sz="1400" dirty="0" smtClean="0"/>
          </a:p>
          <a:p>
            <a:pPr marL="177800" indent="-177800" algn="just">
              <a:buFont typeface="Arial" pitchFamily="34" charset="0"/>
              <a:buChar char="•"/>
            </a:pPr>
            <a:r>
              <a:rPr lang="en-US" sz="1600" b="1" dirty="0" smtClean="0"/>
              <a:t>Hindi</a:t>
            </a:r>
            <a:r>
              <a:rPr lang="en-US" sz="1600" dirty="0" smtClean="0"/>
              <a:t> is the main language of the city and</a:t>
            </a:r>
            <a:r>
              <a:rPr lang="en-US" sz="1600" b="1" dirty="0" smtClean="0"/>
              <a:t> Urdu</a:t>
            </a:r>
            <a:r>
              <a:rPr lang="en-US" sz="1600" dirty="0" smtClean="0"/>
              <a:t> is also widely spoken</a:t>
            </a:r>
            <a:r>
              <a:rPr lang="en-US" sz="1600" dirty="0" smtClean="0"/>
              <a:t>.</a:t>
            </a:r>
          </a:p>
          <a:p>
            <a:pPr marL="177800" indent="-177800" algn="just">
              <a:buFont typeface="Arial" pitchFamily="34" charset="0"/>
              <a:buChar char="•"/>
            </a:pPr>
            <a:endParaRPr lang="en-US" sz="1400" dirty="0" smtClean="0"/>
          </a:p>
          <a:p>
            <a:pPr marL="177800" indent="-177800" algn="just">
              <a:buFont typeface="Arial" pitchFamily="34" charset="0"/>
              <a:buChar char="•"/>
            </a:pPr>
            <a:r>
              <a:rPr lang="en-US" sz="1600" dirty="0" smtClean="0"/>
              <a:t>Lucknow, along with Agra and Varanasi, is </a:t>
            </a:r>
            <a:r>
              <a:rPr lang="en-US" sz="1600" b="1" dirty="0" smtClean="0"/>
              <a:t>one of the 3 cities </a:t>
            </a:r>
            <a:r>
              <a:rPr lang="en-US" sz="1600" dirty="0" smtClean="0"/>
              <a:t>in the which is </a:t>
            </a:r>
            <a:r>
              <a:rPr lang="en-US" sz="1600" b="1" dirty="0" smtClean="0"/>
              <a:t>a chain of survey triangulations </a:t>
            </a:r>
            <a:r>
              <a:rPr lang="en-US" sz="1600" dirty="0" smtClean="0"/>
              <a:t>created by </a:t>
            </a:r>
            <a:r>
              <a:rPr lang="en-US" sz="1600" dirty="0" smtClean="0"/>
              <a:t>the Government </a:t>
            </a:r>
            <a:r>
              <a:rPr lang="en-US" sz="1600" dirty="0" smtClean="0"/>
              <a:t>Of Uttar Pradesh</a:t>
            </a:r>
            <a:r>
              <a:rPr lang="en-US" sz="1600" b="1" dirty="0" smtClean="0"/>
              <a:t> to boost tourism in the state</a:t>
            </a:r>
            <a:r>
              <a:rPr lang="en-US" sz="1600" dirty="0" smtClean="0"/>
              <a:t>.</a:t>
            </a:r>
          </a:p>
          <a:p>
            <a:pPr marL="177800" indent="-177800" algn="just">
              <a:buFont typeface="Arial" pitchFamily="34" charset="0"/>
              <a:buChar char="•"/>
            </a:pPr>
            <a:endParaRPr lang="en-US" sz="1400" dirty="0" smtClean="0"/>
          </a:p>
          <a:p>
            <a:pPr marL="177800" indent="-177800" algn="just">
              <a:buFont typeface="Arial" pitchFamily="34" charset="0"/>
              <a:buChar char="•"/>
            </a:pPr>
            <a:r>
              <a:rPr lang="en-US" sz="1600" dirty="0" smtClean="0"/>
              <a:t>It </a:t>
            </a:r>
            <a:r>
              <a:rPr lang="en-US" sz="1600" dirty="0" smtClean="0"/>
              <a:t>is </a:t>
            </a:r>
            <a:r>
              <a:rPr lang="en-US" sz="1600" b="1" dirty="0" smtClean="0"/>
              <a:t>accessible from every part of India </a:t>
            </a:r>
            <a:r>
              <a:rPr lang="en-US" sz="1600" dirty="0" smtClean="0"/>
              <a:t>by air, rail and road.</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nsal\Desktop\lko\ansal api.jpg"/>
          <p:cNvPicPr>
            <a:picLocks noChangeAspect="1" noChangeArrowheads="1"/>
          </p:cNvPicPr>
          <p:nvPr/>
        </p:nvPicPr>
        <p:blipFill>
          <a:blip r:embed="rId2" cstate="print"/>
          <a:srcRect/>
          <a:stretch>
            <a:fillRect/>
          </a:stretch>
        </p:blipFill>
        <p:spPr bwMode="auto">
          <a:xfrm>
            <a:off x="6662465" y="1"/>
            <a:ext cx="5681935" cy="9601200"/>
          </a:xfrm>
          <a:prstGeom prst="rect">
            <a:avLst/>
          </a:prstGeom>
          <a:noFill/>
        </p:spPr>
      </p:pic>
      <p:pic>
        <p:nvPicPr>
          <p:cNvPr id="4" name="Picture 2" descr="D:\Photos\Kakaji-2\IMG_2209.JPG"/>
          <p:cNvPicPr>
            <a:picLocks noGrp="1" noChangeAspect="1" noChangeArrowheads="1"/>
          </p:cNvPicPr>
          <p:nvPr>
            <p:ph idx="1"/>
          </p:nvPr>
        </p:nvPicPr>
        <p:blipFill>
          <a:blip r:embed="rId3" cstate="email"/>
          <a:srcRect/>
          <a:stretch>
            <a:fillRect/>
          </a:stretch>
        </p:blipFill>
        <p:spPr bwMode="auto">
          <a:xfrm>
            <a:off x="7345680" y="1219200"/>
            <a:ext cx="4754880" cy="3962400"/>
          </a:xfrm>
          <a:prstGeom prst="rect">
            <a:avLst/>
          </a:prstGeom>
          <a:noFill/>
        </p:spPr>
      </p:pic>
      <p:pic>
        <p:nvPicPr>
          <p:cNvPr id="7" name="Picture 6" descr="D:\Siddharth\pics\Products\artistic n logo\Logos\SUNSHANT GOLF CITY LOGO copy.png"/>
          <p:cNvPicPr>
            <a:picLocks noChangeAspect="1" noChangeArrowheads="1"/>
          </p:cNvPicPr>
          <p:nvPr/>
        </p:nvPicPr>
        <p:blipFill>
          <a:blip r:embed="rId4" cstate="email"/>
          <a:srcRect/>
          <a:stretch>
            <a:fillRect/>
          </a:stretch>
        </p:blipFill>
        <p:spPr bwMode="auto">
          <a:xfrm>
            <a:off x="4267200" y="228600"/>
            <a:ext cx="3315418" cy="1447800"/>
          </a:xfrm>
          <a:prstGeom prst="rect">
            <a:avLst/>
          </a:prstGeom>
          <a:noFill/>
        </p:spPr>
      </p:pic>
      <p:pic>
        <p:nvPicPr>
          <p:cNvPr id="8" name="Picture 5" descr="D:\Siddharth\pics\Products\artistic n logo\Logos\API LOGO copy1.png"/>
          <p:cNvPicPr>
            <a:picLocks noChangeAspect="1" noChangeArrowheads="1"/>
          </p:cNvPicPr>
          <p:nvPr/>
        </p:nvPicPr>
        <p:blipFill>
          <a:blip r:embed="rId5" cstate="email"/>
          <a:srcRect/>
          <a:stretch>
            <a:fillRect/>
          </a:stretch>
        </p:blipFill>
        <p:spPr bwMode="auto">
          <a:xfrm>
            <a:off x="228600" y="228600"/>
            <a:ext cx="2514600" cy="702302"/>
          </a:xfrm>
          <a:prstGeom prst="rect">
            <a:avLst/>
          </a:prstGeom>
          <a:noFill/>
        </p:spPr>
      </p:pic>
      <p:sp>
        <p:nvSpPr>
          <p:cNvPr id="10" name="TextBox 9"/>
          <p:cNvSpPr txBox="1"/>
          <p:nvPr/>
        </p:nvSpPr>
        <p:spPr>
          <a:xfrm>
            <a:off x="533400" y="1752601"/>
            <a:ext cx="6553200" cy="7740581"/>
          </a:xfrm>
          <a:prstGeom prst="rect">
            <a:avLst/>
          </a:prstGeom>
          <a:solidFill>
            <a:schemeClr val="bg1"/>
          </a:solidFill>
          <a:ln>
            <a:noFill/>
          </a:ln>
        </p:spPr>
        <p:txBody>
          <a:bodyPr wrap="square" rtlCol="0">
            <a:spAutoFit/>
          </a:bodyPr>
          <a:lstStyle/>
          <a:p>
            <a:pPr algn="just">
              <a:lnSpc>
                <a:spcPct val="150000"/>
              </a:lnSpc>
            </a:pPr>
            <a:r>
              <a:rPr lang="en-US" sz="1400" b="1" dirty="0" smtClean="0">
                <a:latin typeface="Arial" pitchFamily="34" charset="0"/>
                <a:ea typeface="Verdana" pitchFamily="34" charset="0"/>
                <a:cs typeface="Arial" pitchFamily="34" charset="0"/>
              </a:rPr>
              <a:t>A hi-tech residential township sprawling across 6465 acres. A world class International championship golf course surrounds residential and commercial areas, making life on  the greens a reality. Luxury villas, designer landscaping, state-of-the-art infrastructure, excellent entertainment and healthcare facilities, lush greens, everything here is specially designed to excel under the most discerning eye.</a:t>
            </a:r>
          </a:p>
          <a:p>
            <a:pPr algn="just"/>
            <a:endParaRPr lang="en-US" sz="1400" b="1" dirty="0" smtClean="0">
              <a:latin typeface="Arial" pitchFamily="34" charset="0"/>
              <a:ea typeface="Verdana" pitchFamily="34" charset="0"/>
              <a:cs typeface="Arial" pitchFamily="34" charset="0"/>
            </a:endParaRPr>
          </a:p>
          <a:p>
            <a:pPr algn="just">
              <a:lnSpc>
                <a:spcPct val="150000"/>
              </a:lnSpc>
            </a:pPr>
            <a:r>
              <a:rPr lang="en-US" sz="1400" b="1" dirty="0" smtClean="0">
                <a:ln w="3175" cap="rnd" cmpd="dbl">
                  <a:solidFill>
                    <a:schemeClr val="tx1"/>
                  </a:solidFill>
                  <a:prstDash val="sysDot"/>
                </a:ln>
                <a:latin typeface="Arial" pitchFamily="34" charset="0"/>
                <a:ea typeface="Verdana" pitchFamily="34" charset="0"/>
                <a:cs typeface="Arial" pitchFamily="34" charset="0"/>
              </a:rPr>
              <a:t>Key features of the core infrastructure</a:t>
            </a:r>
          </a:p>
          <a:p>
            <a:pPr algn="just"/>
            <a:endParaRPr lang="en-US" sz="1400" b="1" dirty="0" smtClean="0">
              <a:latin typeface="Arial" pitchFamily="34" charset="0"/>
              <a:ea typeface="Verdana" pitchFamily="34" charset="0"/>
              <a:cs typeface="Arial" pitchFamily="34" charset="0"/>
            </a:endParaRPr>
          </a:p>
          <a:p>
            <a:pPr algn="just">
              <a:lnSpc>
                <a:spcPct val="150000"/>
              </a:lnSpc>
              <a:buFont typeface="Wingdings" pitchFamily="2" charset="2"/>
              <a:buChar char="q"/>
            </a:pPr>
            <a:r>
              <a:rPr lang="en-US" sz="1400" b="1" dirty="0" smtClean="0">
                <a:latin typeface="Arial" pitchFamily="34" charset="0"/>
                <a:ea typeface="Verdana" pitchFamily="34" charset="0"/>
                <a:cs typeface="Arial" pitchFamily="34" charset="0"/>
              </a:rPr>
              <a:t> With Gomti Nagar on one side, and the city’s airport on the other, the location for Sushant Golf City will set new standards for all that is progressive and elegant.</a:t>
            </a:r>
          </a:p>
          <a:p>
            <a:pPr algn="just">
              <a:buFont typeface="Wingdings" pitchFamily="2" charset="2"/>
              <a:buChar char="q"/>
            </a:pPr>
            <a:endParaRPr lang="en-US" sz="1400" b="1" dirty="0" smtClean="0">
              <a:latin typeface="Arial" pitchFamily="34" charset="0"/>
              <a:ea typeface="Verdana" pitchFamily="34" charset="0"/>
              <a:cs typeface="Arial" pitchFamily="34" charset="0"/>
            </a:endParaRPr>
          </a:p>
          <a:p>
            <a:pPr algn="just">
              <a:lnSpc>
                <a:spcPct val="150000"/>
              </a:lnSpc>
              <a:buFont typeface="Wingdings" pitchFamily="2" charset="2"/>
              <a:buChar char="q"/>
            </a:pPr>
            <a:r>
              <a:rPr lang="en-US" sz="1400" b="1" dirty="0" smtClean="0">
                <a:latin typeface="Arial" pitchFamily="34" charset="0"/>
                <a:ea typeface="Verdana" pitchFamily="34" charset="0"/>
                <a:cs typeface="Arial" pitchFamily="34" charset="0"/>
              </a:rPr>
              <a:t> Strategically located on the Lucknow-Sultanpur National Highway on Amar Shaheed Path, Ring Road.</a:t>
            </a:r>
          </a:p>
          <a:p>
            <a:pPr algn="just">
              <a:buFont typeface="Wingdings" pitchFamily="2" charset="2"/>
              <a:buChar char="q"/>
            </a:pPr>
            <a:endParaRPr lang="en-US" sz="1400" b="1" dirty="0" smtClean="0">
              <a:latin typeface="Arial" pitchFamily="34" charset="0"/>
              <a:ea typeface="Verdana" pitchFamily="34" charset="0"/>
              <a:cs typeface="Arial" pitchFamily="34" charset="0"/>
            </a:endParaRPr>
          </a:p>
          <a:p>
            <a:pPr algn="just">
              <a:lnSpc>
                <a:spcPct val="150000"/>
              </a:lnSpc>
              <a:buFont typeface="Wingdings" pitchFamily="2" charset="2"/>
              <a:buChar char="q"/>
            </a:pPr>
            <a:r>
              <a:rPr lang="en-US" sz="1400" b="1" dirty="0" smtClean="0">
                <a:latin typeface="Arial" pitchFamily="34" charset="0"/>
                <a:ea typeface="Verdana" pitchFamily="34" charset="0"/>
                <a:cs typeface="Arial" pitchFamily="34" charset="0"/>
              </a:rPr>
              <a:t> Township is divided into manageable and compact sectors with regulated single entry/ exit points. Ample green cover and landscaping.</a:t>
            </a:r>
          </a:p>
          <a:p>
            <a:pPr algn="just">
              <a:buFont typeface="Wingdings" pitchFamily="2" charset="2"/>
              <a:buChar char="q"/>
            </a:pPr>
            <a:endParaRPr lang="en-US" sz="1400" b="1" dirty="0" smtClean="0">
              <a:latin typeface="Arial" pitchFamily="34" charset="0"/>
              <a:ea typeface="Verdana" pitchFamily="34" charset="0"/>
              <a:cs typeface="Arial" pitchFamily="34" charset="0"/>
            </a:endParaRPr>
          </a:p>
          <a:p>
            <a:pPr algn="just">
              <a:lnSpc>
                <a:spcPct val="150000"/>
              </a:lnSpc>
              <a:buFont typeface="Wingdings" pitchFamily="2" charset="2"/>
              <a:buChar char="q"/>
            </a:pPr>
            <a:r>
              <a:rPr lang="en-US" sz="1400" b="1" dirty="0" smtClean="0">
                <a:latin typeface="Arial" pitchFamily="34" charset="0"/>
                <a:ea typeface="Verdana" pitchFamily="34" charset="0"/>
                <a:cs typeface="Arial" pitchFamily="34" charset="0"/>
              </a:rPr>
              <a:t> Paved roads with high quality riding surfaces. Underground optical fiber cables for telecommunication, electricity distribution, storm water drains and sewer systems.</a:t>
            </a:r>
          </a:p>
          <a:p>
            <a:pPr algn="just">
              <a:buFont typeface="Wingdings" pitchFamily="2" charset="2"/>
              <a:buChar char="q"/>
            </a:pPr>
            <a:endParaRPr lang="en-US" sz="1400" b="1" dirty="0" smtClean="0">
              <a:latin typeface="Arial" pitchFamily="34" charset="0"/>
              <a:ea typeface="Verdana" pitchFamily="34" charset="0"/>
              <a:cs typeface="Arial" pitchFamily="34" charset="0"/>
            </a:endParaRPr>
          </a:p>
          <a:p>
            <a:pPr algn="just">
              <a:lnSpc>
                <a:spcPct val="150000"/>
              </a:lnSpc>
              <a:buFont typeface="Wingdings" pitchFamily="2" charset="2"/>
              <a:buChar char="q"/>
            </a:pPr>
            <a:r>
              <a:rPr lang="en-US" sz="1400" b="1" dirty="0" smtClean="0">
                <a:latin typeface="Arial" pitchFamily="34" charset="0"/>
                <a:ea typeface="Verdana" pitchFamily="34" charset="0"/>
                <a:cs typeface="Arial" pitchFamily="34" charset="0"/>
              </a:rPr>
              <a:t> Efficient power distribution network. Regulated, potable water supply. Solid waste management with participation of residents.</a:t>
            </a:r>
          </a:p>
        </p:txBody>
      </p:sp>
    </p:spTree>
  </p:cSld>
  <p:clrMapOvr>
    <a:masterClrMapping/>
  </p:clrMapOvr>
  <p:transition>
    <p:spli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descr="C:\Users\dell\Desktop\map__1_.jpg"/>
          <p:cNvPicPr>
            <a:picLocks noChangeAspect="1" noChangeArrowheads="1"/>
          </p:cNvPicPr>
          <p:nvPr/>
        </p:nvPicPr>
        <p:blipFill>
          <a:blip r:embed="rId2" cstate="email"/>
          <a:srcRect/>
          <a:stretch>
            <a:fillRect/>
          </a:stretch>
        </p:blipFill>
        <p:spPr bwMode="auto">
          <a:xfrm>
            <a:off x="1981200" y="1666404"/>
            <a:ext cx="8763000" cy="7934796"/>
          </a:xfrm>
          <a:prstGeom prst="rect">
            <a:avLst/>
          </a:prstGeom>
          <a:noFill/>
        </p:spPr>
      </p:pic>
      <p:sp>
        <p:nvSpPr>
          <p:cNvPr id="6" name="Rectangle 5"/>
          <p:cNvSpPr/>
          <p:nvPr/>
        </p:nvSpPr>
        <p:spPr>
          <a:xfrm>
            <a:off x="304800" y="1143000"/>
            <a:ext cx="11734800" cy="7620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smtClean="0"/>
              <a:t>SUSHANT GOLF CITY – LOCATION MAP</a:t>
            </a:r>
            <a:endParaRPr lang="en-US" sz="2800" b="1" dirty="0"/>
          </a:p>
        </p:txBody>
      </p:sp>
      <p:pic>
        <p:nvPicPr>
          <p:cNvPr id="5" name="Picture 5" descr="D:\Siddharth\pics\Products\artistic n logo\Logos\API LOGO copy1.png"/>
          <p:cNvPicPr>
            <a:picLocks noChangeAspect="1" noChangeArrowheads="1"/>
          </p:cNvPicPr>
          <p:nvPr/>
        </p:nvPicPr>
        <p:blipFill>
          <a:blip r:embed="rId3" cstate="email"/>
          <a:srcRect/>
          <a:stretch>
            <a:fillRect/>
          </a:stretch>
        </p:blipFill>
        <p:spPr bwMode="auto">
          <a:xfrm>
            <a:off x="228600" y="228600"/>
            <a:ext cx="2514600" cy="702302"/>
          </a:xfrm>
          <a:prstGeom prst="rect">
            <a:avLst/>
          </a:prstGeom>
          <a:noFill/>
        </p:spPr>
      </p:pic>
      <p:pic>
        <p:nvPicPr>
          <p:cNvPr id="7" name="Picture 6" descr="D:\Siddharth\pics\Products\artistic n logo\Logos\SUNSHANT GOLF CITY LOGO copy.png"/>
          <p:cNvPicPr>
            <a:picLocks noChangeAspect="1" noChangeArrowheads="1"/>
          </p:cNvPicPr>
          <p:nvPr/>
        </p:nvPicPr>
        <p:blipFill>
          <a:blip r:embed="rId4" cstate="email"/>
          <a:srcRect/>
          <a:stretch>
            <a:fillRect/>
          </a:stretch>
        </p:blipFill>
        <p:spPr bwMode="auto">
          <a:xfrm>
            <a:off x="10479052" y="152400"/>
            <a:ext cx="2093948" cy="914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Flowchart: Process 71"/>
          <p:cNvSpPr/>
          <p:nvPr/>
        </p:nvSpPr>
        <p:spPr>
          <a:xfrm>
            <a:off x="7726680" y="1173480"/>
            <a:ext cx="4373880" cy="2255520"/>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lang="en-US" dirty="0"/>
          </a:p>
        </p:txBody>
      </p:sp>
      <p:sp>
        <p:nvSpPr>
          <p:cNvPr id="70" name="Rounded Rectangle 69"/>
          <p:cNvSpPr/>
          <p:nvPr/>
        </p:nvSpPr>
        <p:spPr>
          <a:xfrm>
            <a:off x="1889760" y="6019800"/>
            <a:ext cx="2987040" cy="21336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lang="en-US" dirty="0"/>
          </a:p>
        </p:txBody>
      </p:sp>
      <p:sp>
        <p:nvSpPr>
          <p:cNvPr id="2" name="Title 1"/>
          <p:cNvSpPr>
            <a:spLocks noGrp="1"/>
          </p:cNvSpPr>
          <p:nvPr>
            <p:ph type="title"/>
          </p:nvPr>
        </p:nvSpPr>
        <p:spPr>
          <a:xfrm>
            <a:off x="3093720" y="853440"/>
            <a:ext cx="4907280" cy="832104"/>
          </a:xfrm>
        </p:spPr>
        <p:txBody>
          <a:bodyPr>
            <a:normAutofit/>
          </a:bodyPr>
          <a:lstStyle/>
          <a:p>
            <a:r>
              <a:rPr lang="en-US" dirty="0" smtClean="0"/>
              <a:t>Accessibility </a:t>
            </a:r>
            <a:endParaRPr lang="en-IN" dirty="0"/>
          </a:p>
        </p:txBody>
      </p:sp>
      <p:cxnSp>
        <p:nvCxnSpPr>
          <p:cNvPr id="5" name="Straight Arrow Connector 4"/>
          <p:cNvCxnSpPr/>
          <p:nvPr/>
        </p:nvCxnSpPr>
        <p:spPr>
          <a:xfrm>
            <a:off x="746760" y="5440680"/>
            <a:ext cx="4160520" cy="0"/>
          </a:xfrm>
          <a:prstGeom prst="straightConnector1">
            <a:avLst/>
          </a:prstGeom>
          <a:ln>
            <a:solidFill>
              <a:schemeClr val="tx1">
                <a:lumMod val="75000"/>
                <a:lumOff val="2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746760" y="5974080"/>
            <a:ext cx="4160520" cy="0"/>
          </a:xfrm>
          <a:prstGeom prst="straightConnector1">
            <a:avLst/>
          </a:prstGeom>
          <a:ln>
            <a:solidFill>
              <a:schemeClr val="tx1">
                <a:lumMod val="75000"/>
                <a:lumOff val="2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907280" y="3413760"/>
            <a:ext cx="0" cy="2026920"/>
          </a:xfrm>
          <a:prstGeom prst="straightConnector1">
            <a:avLst/>
          </a:prstGeom>
          <a:ln>
            <a:solidFill>
              <a:schemeClr val="tx1">
                <a:lumMod val="75000"/>
                <a:lumOff val="2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907280" y="5974080"/>
            <a:ext cx="0" cy="1920240"/>
          </a:xfrm>
          <a:prstGeom prst="straightConnector1">
            <a:avLst/>
          </a:prstGeom>
          <a:ln>
            <a:solidFill>
              <a:schemeClr val="tx1">
                <a:lumMod val="75000"/>
                <a:lumOff val="2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440680" y="5440680"/>
            <a:ext cx="6720840" cy="0"/>
          </a:xfrm>
          <a:prstGeom prst="straightConnector1">
            <a:avLst/>
          </a:prstGeom>
          <a:ln>
            <a:solidFill>
              <a:schemeClr val="tx1">
                <a:lumMod val="75000"/>
                <a:lumOff val="2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440680" y="3413760"/>
            <a:ext cx="0" cy="2026920"/>
          </a:xfrm>
          <a:prstGeom prst="straightConnector1">
            <a:avLst/>
          </a:prstGeom>
          <a:ln>
            <a:solidFill>
              <a:schemeClr val="tx1">
                <a:lumMod val="75000"/>
                <a:lumOff val="2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440680" y="5974080"/>
            <a:ext cx="0" cy="1920240"/>
          </a:xfrm>
          <a:prstGeom prst="straightConnector1">
            <a:avLst/>
          </a:prstGeom>
          <a:ln>
            <a:solidFill>
              <a:schemeClr val="tx1">
                <a:lumMod val="75000"/>
                <a:lumOff val="2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440680" y="5974080"/>
            <a:ext cx="6720840" cy="0"/>
          </a:xfrm>
          <a:prstGeom prst="straightConnector1">
            <a:avLst/>
          </a:prstGeom>
          <a:ln>
            <a:solidFill>
              <a:schemeClr val="tx1">
                <a:lumMod val="75000"/>
                <a:lumOff val="2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560320" y="5547360"/>
            <a:ext cx="2028248" cy="298543"/>
          </a:xfrm>
          <a:prstGeom prst="rect">
            <a:avLst/>
          </a:prstGeom>
          <a:noFill/>
        </p:spPr>
        <p:txBody>
          <a:bodyPr wrap="none" lIns="128016" tIns="64008" rIns="128016" bIns="64008">
            <a:spAutoFit/>
          </a:bodyPr>
          <a:lstStyle/>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AMAR SHAHEED PATH</a:t>
            </a:r>
            <a:endParaRPr lang="en-US" sz="1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6" name="Rectangle 15"/>
          <p:cNvSpPr/>
          <p:nvPr/>
        </p:nvSpPr>
        <p:spPr>
          <a:xfrm>
            <a:off x="10506051" y="5440680"/>
            <a:ext cx="1823064" cy="298543"/>
          </a:xfrm>
          <a:prstGeom prst="rect">
            <a:avLst/>
          </a:prstGeom>
          <a:noFill/>
        </p:spPr>
        <p:txBody>
          <a:bodyPr wrap="none" lIns="128016" tIns="64008" rIns="128016" bIns="64008">
            <a:spAutoFit/>
          </a:bodyPr>
          <a:lstStyle/>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 FAIZABAD ROAD</a:t>
            </a:r>
            <a:endParaRPr lang="en-US" sz="1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7" name="Rectangle 16"/>
          <p:cNvSpPr/>
          <p:nvPr/>
        </p:nvSpPr>
        <p:spPr>
          <a:xfrm rot="16200000">
            <a:off x="4406629" y="6993256"/>
            <a:ext cx="1499258" cy="298543"/>
          </a:xfrm>
          <a:prstGeom prst="rect">
            <a:avLst/>
          </a:prstGeom>
          <a:noFill/>
        </p:spPr>
        <p:txBody>
          <a:bodyPr wrap="none" lIns="128016" tIns="64008" rIns="128016" bIns="64008">
            <a:spAutoFit/>
          </a:bodyPr>
          <a:lstStyle/>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 SULTANPUR</a:t>
            </a:r>
            <a:endParaRPr lang="en-US" sz="1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0" name="Rectangle 19"/>
          <p:cNvSpPr/>
          <p:nvPr/>
        </p:nvSpPr>
        <p:spPr>
          <a:xfrm>
            <a:off x="3657600" y="6019800"/>
            <a:ext cx="1213922" cy="467820"/>
          </a:xfrm>
          <a:prstGeom prst="rect">
            <a:avLst/>
          </a:prstGeom>
          <a:noFill/>
        </p:spPr>
        <p:txBody>
          <a:bodyPr wrap="none" lIns="128016" tIns="64008" rIns="128016" bIns="64008">
            <a:spAutoFit/>
          </a:bodyPr>
          <a:lstStyle/>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BEST PRICE</a:t>
            </a:r>
          </a:p>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WALMART</a:t>
            </a:r>
            <a:endParaRPr lang="en-US" sz="1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cxnSp>
        <p:nvCxnSpPr>
          <p:cNvPr id="22" name="Straight Arrow Connector 21"/>
          <p:cNvCxnSpPr/>
          <p:nvPr/>
        </p:nvCxnSpPr>
        <p:spPr>
          <a:xfrm>
            <a:off x="5227320" y="7360920"/>
            <a:ext cx="0" cy="746760"/>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547360" y="6685398"/>
            <a:ext cx="2346960" cy="590931"/>
          </a:xfrm>
          <a:prstGeom prst="rect">
            <a:avLst/>
          </a:prstGeom>
          <a:noFill/>
        </p:spPr>
        <p:txBody>
          <a:bodyPr wrap="square" lIns="128016" tIns="64008" rIns="128016" bIns="64008">
            <a:spAutoFit/>
          </a:bodyPr>
          <a:lstStyle/>
          <a:p>
            <a:pPr algn="ctr"/>
            <a:r>
              <a:rPr lang="en-US" sz="1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GOMTI NAGAR</a:t>
            </a:r>
          </a:p>
          <a:p>
            <a:pPr algn="ctr"/>
            <a:r>
              <a:rPr lang="en-US" sz="1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EXTN.</a:t>
            </a:r>
            <a:endParaRPr lang="en-US" sz="1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7" name="Rectangle 26"/>
          <p:cNvSpPr/>
          <p:nvPr/>
        </p:nvSpPr>
        <p:spPr>
          <a:xfrm>
            <a:off x="7583931" y="7467600"/>
            <a:ext cx="1816652" cy="360099"/>
          </a:xfrm>
          <a:prstGeom prst="rect">
            <a:avLst/>
          </a:prstGeom>
          <a:noFill/>
        </p:spPr>
        <p:txBody>
          <a:bodyPr wrap="none" lIns="128016" tIns="64008" rIns="128016" bIns="64008">
            <a:spAutoFit/>
          </a:bodyPr>
          <a:lstStyle/>
          <a:p>
            <a:pPr algn="ctr"/>
            <a:r>
              <a:rPr lang="en-US" sz="1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GOMTI NAGAR</a:t>
            </a:r>
            <a:endParaRPr lang="en-US" sz="1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8" name="Rectangle 27"/>
          <p:cNvSpPr/>
          <p:nvPr/>
        </p:nvSpPr>
        <p:spPr>
          <a:xfrm>
            <a:off x="9939389" y="4966704"/>
            <a:ext cx="989502" cy="467820"/>
          </a:xfrm>
          <a:prstGeom prst="rect">
            <a:avLst/>
          </a:prstGeom>
          <a:noFill/>
        </p:spPr>
        <p:txBody>
          <a:bodyPr wrap="none" lIns="128016" tIns="64008" rIns="128016" bIns="64008">
            <a:spAutoFit/>
          </a:bodyPr>
          <a:lstStyle/>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OMAXE </a:t>
            </a:r>
          </a:p>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HEIGHTS</a:t>
            </a:r>
            <a:endParaRPr lang="en-US" sz="1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9" name="Rectangle 28"/>
          <p:cNvSpPr/>
          <p:nvPr/>
        </p:nvSpPr>
        <p:spPr>
          <a:xfrm>
            <a:off x="6187441" y="4160520"/>
            <a:ext cx="2417813" cy="360099"/>
          </a:xfrm>
          <a:prstGeom prst="rect">
            <a:avLst/>
          </a:prstGeom>
          <a:noFill/>
        </p:spPr>
        <p:txBody>
          <a:bodyPr wrap="square" lIns="128016" tIns="64008" rIns="128016" bIns="64008">
            <a:spAutoFit/>
          </a:bodyPr>
          <a:lstStyle/>
          <a:p>
            <a:pPr algn="ctr"/>
            <a:r>
              <a:rPr lang="en-US" sz="1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GOMTI NAGAR</a:t>
            </a:r>
            <a:endParaRPr lang="en-US" sz="1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cxnSp>
        <p:nvCxnSpPr>
          <p:cNvPr id="32" name="Straight Arrow Connector 31"/>
          <p:cNvCxnSpPr/>
          <p:nvPr/>
        </p:nvCxnSpPr>
        <p:spPr>
          <a:xfrm>
            <a:off x="11094720" y="5760720"/>
            <a:ext cx="96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611515" y="4966704"/>
            <a:ext cx="834011" cy="467820"/>
          </a:xfrm>
          <a:prstGeom prst="rect">
            <a:avLst/>
          </a:prstGeom>
          <a:noFill/>
        </p:spPr>
        <p:txBody>
          <a:bodyPr wrap="none" lIns="128016" tIns="64008" rIns="128016" bIns="64008">
            <a:spAutoFit/>
          </a:bodyPr>
          <a:lstStyle/>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EMAAR</a:t>
            </a:r>
          </a:p>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MGF </a:t>
            </a:r>
          </a:p>
        </p:txBody>
      </p:sp>
      <p:sp>
        <p:nvSpPr>
          <p:cNvPr id="37" name="Rectangle 36"/>
          <p:cNvSpPr/>
          <p:nvPr/>
        </p:nvSpPr>
        <p:spPr>
          <a:xfrm>
            <a:off x="3413761" y="3899904"/>
            <a:ext cx="1393458" cy="467820"/>
          </a:xfrm>
          <a:prstGeom prst="rect">
            <a:avLst/>
          </a:prstGeom>
          <a:noFill/>
        </p:spPr>
        <p:txBody>
          <a:bodyPr wrap="none" lIns="128016" tIns="64008" rIns="128016" bIns="64008">
            <a:spAutoFit/>
          </a:bodyPr>
          <a:lstStyle/>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CANTONMENT</a:t>
            </a:r>
          </a:p>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AREA</a:t>
            </a:r>
            <a:endParaRPr lang="en-US" sz="1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8" name="Rectangle 37"/>
          <p:cNvSpPr/>
          <p:nvPr/>
        </p:nvSpPr>
        <p:spPr>
          <a:xfrm>
            <a:off x="6294121" y="5974080"/>
            <a:ext cx="1181862" cy="467820"/>
          </a:xfrm>
          <a:prstGeom prst="rect">
            <a:avLst/>
          </a:prstGeom>
          <a:noFill/>
        </p:spPr>
        <p:txBody>
          <a:bodyPr wrap="none" lIns="128016" tIns="64008" rIns="128016" bIns="64008">
            <a:spAutoFit/>
          </a:bodyPr>
          <a:lstStyle/>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PROPOSED </a:t>
            </a:r>
          </a:p>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STADIUM</a:t>
            </a:r>
            <a:endParaRPr lang="en-US" sz="1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9" name="Rectangle 38"/>
          <p:cNvSpPr/>
          <p:nvPr/>
        </p:nvSpPr>
        <p:spPr>
          <a:xfrm>
            <a:off x="10391996" y="6934200"/>
            <a:ext cx="1076064" cy="467820"/>
          </a:xfrm>
          <a:prstGeom prst="rect">
            <a:avLst/>
          </a:prstGeom>
          <a:noFill/>
        </p:spPr>
        <p:txBody>
          <a:bodyPr wrap="none" lIns="128016" tIns="64008" rIns="128016" bIns="64008">
            <a:spAutoFit/>
          </a:bodyPr>
          <a:lstStyle/>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APOLLO </a:t>
            </a:r>
          </a:p>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HOSPITAL</a:t>
            </a:r>
            <a:endParaRPr lang="en-US" sz="1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0" name="Rectangle 39"/>
          <p:cNvSpPr/>
          <p:nvPr/>
        </p:nvSpPr>
        <p:spPr>
          <a:xfrm rot="16200000">
            <a:off x="4733739" y="4470605"/>
            <a:ext cx="702565" cy="298543"/>
          </a:xfrm>
          <a:prstGeom prst="rect">
            <a:avLst/>
          </a:prstGeom>
          <a:noFill/>
        </p:spPr>
        <p:txBody>
          <a:bodyPr wrap="none" lIns="128016" tIns="64008" rIns="128016" bIns="64008">
            <a:spAutoFit/>
          </a:bodyPr>
          <a:lstStyle/>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NH 56</a:t>
            </a:r>
          </a:p>
        </p:txBody>
      </p:sp>
      <p:sp>
        <p:nvSpPr>
          <p:cNvPr id="41" name="Rectangle 40"/>
          <p:cNvSpPr/>
          <p:nvPr/>
        </p:nvSpPr>
        <p:spPr>
          <a:xfrm>
            <a:off x="1767840" y="6553200"/>
            <a:ext cx="1280160" cy="467820"/>
          </a:xfrm>
          <a:prstGeom prst="rect">
            <a:avLst/>
          </a:prstGeom>
          <a:noFill/>
        </p:spPr>
        <p:txBody>
          <a:bodyPr wrap="square" lIns="128016" tIns="64008" rIns="128016" bIns="64008">
            <a:spAutoFit/>
          </a:bodyPr>
          <a:lstStyle/>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GD GOENKA</a:t>
            </a:r>
          </a:p>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SCHOOL</a:t>
            </a:r>
            <a:endParaRPr lang="en-US" sz="1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4" name="Rectangle 43"/>
          <p:cNvSpPr/>
          <p:nvPr/>
        </p:nvSpPr>
        <p:spPr>
          <a:xfrm>
            <a:off x="1985296" y="7231495"/>
            <a:ext cx="2773680" cy="806375"/>
          </a:xfrm>
          <a:prstGeom prst="rect">
            <a:avLst/>
          </a:prstGeom>
          <a:noFill/>
        </p:spPr>
        <p:txBody>
          <a:bodyPr wrap="square" lIns="128016" tIns="64008" rIns="128016" bIns="64008">
            <a:spAutoFit/>
          </a:bodyPr>
          <a:lstStyle/>
          <a:p>
            <a:pPr algn="ctr"/>
            <a:r>
              <a:rPr lang="en-US"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SUSHANT GOLF</a:t>
            </a:r>
          </a:p>
          <a:p>
            <a:pPr algn="ctr"/>
            <a:r>
              <a:rPr lang="en-US"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CITY</a:t>
            </a:r>
          </a:p>
        </p:txBody>
      </p:sp>
      <p:sp>
        <p:nvSpPr>
          <p:cNvPr id="45" name="Rectangle 44"/>
          <p:cNvSpPr/>
          <p:nvPr/>
        </p:nvSpPr>
        <p:spPr>
          <a:xfrm>
            <a:off x="7040881" y="4966704"/>
            <a:ext cx="838819" cy="467820"/>
          </a:xfrm>
          <a:prstGeom prst="rect">
            <a:avLst/>
          </a:prstGeom>
          <a:noFill/>
        </p:spPr>
        <p:txBody>
          <a:bodyPr wrap="none" lIns="128016" tIns="64008" rIns="128016" bIns="64008">
            <a:spAutoFit/>
          </a:bodyPr>
          <a:lstStyle/>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VIRAM </a:t>
            </a:r>
          </a:p>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KHAND</a:t>
            </a:r>
          </a:p>
        </p:txBody>
      </p:sp>
      <p:sp>
        <p:nvSpPr>
          <p:cNvPr id="46" name="Rectangle 45"/>
          <p:cNvSpPr/>
          <p:nvPr/>
        </p:nvSpPr>
        <p:spPr>
          <a:xfrm>
            <a:off x="7147561" y="5992498"/>
            <a:ext cx="1323486" cy="467820"/>
          </a:xfrm>
          <a:prstGeom prst="rect">
            <a:avLst/>
          </a:prstGeom>
          <a:noFill/>
        </p:spPr>
        <p:txBody>
          <a:bodyPr wrap="square" lIns="128016" tIns="64008" rIns="128016" bIns="64008">
            <a:spAutoFit/>
          </a:bodyPr>
          <a:lstStyle/>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VINEET</a:t>
            </a:r>
          </a:p>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KHAND</a:t>
            </a:r>
          </a:p>
        </p:txBody>
      </p:sp>
      <p:sp>
        <p:nvSpPr>
          <p:cNvPr id="47" name="Rectangle 46"/>
          <p:cNvSpPr/>
          <p:nvPr/>
        </p:nvSpPr>
        <p:spPr>
          <a:xfrm>
            <a:off x="8427721" y="6294120"/>
            <a:ext cx="1167435" cy="467820"/>
          </a:xfrm>
          <a:prstGeom prst="rect">
            <a:avLst/>
          </a:prstGeom>
          <a:noFill/>
        </p:spPr>
        <p:txBody>
          <a:bodyPr wrap="none" lIns="128016" tIns="64008" rIns="128016" bIns="64008">
            <a:spAutoFit/>
          </a:bodyPr>
          <a:lstStyle/>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JAIPURIA</a:t>
            </a:r>
          </a:p>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INSTITUTE</a:t>
            </a:r>
          </a:p>
        </p:txBody>
      </p:sp>
      <p:sp>
        <p:nvSpPr>
          <p:cNvPr id="48" name="Rectangle 47"/>
          <p:cNvSpPr/>
          <p:nvPr/>
        </p:nvSpPr>
        <p:spPr>
          <a:xfrm>
            <a:off x="8001001" y="4966704"/>
            <a:ext cx="878895" cy="467820"/>
          </a:xfrm>
          <a:prstGeom prst="rect">
            <a:avLst/>
          </a:prstGeom>
          <a:noFill/>
        </p:spPr>
        <p:txBody>
          <a:bodyPr wrap="none" lIns="128016" tIns="64008" rIns="128016" bIns="64008">
            <a:spAutoFit/>
          </a:bodyPr>
          <a:lstStyle/>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VIINAY</a:t>
            </a:r>
          </a:p>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KHAND</a:t>
            </a:r>
          </a:p>
        </p:txBody>
      </p:sp>
      <p:sp>
        <p:nvSpPr>
          <p:cNvPr id="49" name="Rectangle 48"/>
          <p:cNvSpPr/>
          <p:nvPr/>
        </p:nvSpPr>
        <p:spPr>
          <a:xfrm>
            <a:off x="7977550" y="5992498"/>
            <a:ext cx="878895" cy="467820"/>
          </a:xfrm>
          <a:prstGeom prst="rect">
            <a:avLst/>
          </a:prstGeom>
          <a:noFill/>
        </p:spPr>
        <p:txBody>
          <a:bodyPr wrap="none" lIns="128016" tIns="64008" rIns="128016" bIns="64008">
            <a:spAutoFit/>
          </a:bodyPr>
          <a:lstStyle/>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VIRAT</a:t>
            </a:r>
          </a:p>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KHAND</a:t>
            </a:r>
          </a:p>
        </p:txBody>
      </p:sp>
      <p:sp>
        <p:nvSpPr>
          <p:cNvPr id="50" name="Rectangle 49"/>
          <p:cNvSpPr/>
          <p:nvPr/>
        </p:nvSpPr>
        <p:spPr>
          <a:xfrm>
            <a:off x="9174480" y="4966704"/>
            <a:ext cx="978281" cy="467820"/>
          </a:xfrm>
          <a:prstGeom prst="rect">
            <a:avLst/>
          </a:prstGeom>
          <a:noFill/>
        </p:spPr>
        <p:txBody>
          <a:bodyPr wrap="none" lIns="128016" tIns="64008" rIns="128016" bIns="64008">
            <a:spAutoFit/>
          </a:bodyPr>
          <a:lstStyle/>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VIBHUTI</a:t>
            </a:r>
          </a:p>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KHAND-i</a:t>
            </a:r>
          </a:p>
        </p:txBody>
      </p:sp>
      <p:sp>
        <p:nvSpPr>
          <p:cNvPr id="51" name="Rectangle 50"/>
          <p:cNvSpPr/>
          <p:nvPr/>
        </p:nvSpPr>
        <p:spPr>
          <a:xfrm>
            <a:off x="9601201" y="5974080"/>
            <a:ext cx="1031181" cy="467820"/>
          </a:xfrm>
          <a:prstGeom prst="rect">
            <a:avLst/>
          </a:prstGeom>
          <a:noFill/>
        </p:spPr>
        <p:txBody>
          <a:bodyPr wrap="none" lIns="128016" tIns="64008" rIns="128016" bIns="64008">
            <a:spAutoFit/>
          </a:bodyPr>
          <a:lstStyle/>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VIBHUTI</a:t>
            </a:r>
          </a:p>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KHAND-ii</a:t>
            </a:r>
          </a:p>
        </p:txBody>
      </p:sp>
      <p:sp>
        <p:nvSpPr>
          <p:cNvPr id="53" name="Rectangle 52"/>
          <p:cNvSpPr/>
          <p:nvPr/>
        </p:nvSpPr>
        <p:spPr>
          <a:xfrm>
            <a:off x="10800440" y="4605658"/>
            <a:ext cx="564706" cy="298543"/>
          </a:xfrm>
          <a:prstGeom prst="rect">
            <a:avLst/>
          </a:prstGeom>
          <a:noFill/>
        </p:spPr>
        <p:txBody>
          <a:bodyPr wrap="none" lIns="128016" tIns="64008" rIns="128016" bIns="64008">
            <a:spAutoFit/>
          </a:bodyPr>
          <a:lstStyle/>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TCS</a:t>
            </a:r>
          </a:p>
        </p:txBody>
      </p:sp>
      <p:sp>
        <p:nvSpPr>
          <p:cNvPr id="54" name="Rectangle 53"/>
          <p:cNvSpPr/>
          <p:nvPr/>
        </p:nvSpPr>
        <p:spPr>
          <a:xfrm>
            <a:off x="9952852" y="4053840"/>
            <a:ext cx="959045" cy="467820"/>
          </a:xfrm>
          <a:prstGeom prst="rect">
            <a:avLst/>
          </a:prstGeom>
          <a:noFill/>
        </p:spPr>
        <p:txBody>
          <a:bodyPr wrap="none" lIns="128016" tIns="64008" rIns="128016" bIns="64008">
            <a:spAutoFit/>
          </a:bodyPr>
          <a:lstStyle/>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ELDECO </a:t>
            </a:r>
          </a:p>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TOWER</a:t>
            </a:r>
          </a:p>
        </p:txBody>
      </p:sp>
      <p:sp>
        <p:nvSpPr>
          <p:cNvPr id="55" name="Rectangle 54"/>
          <p:cNvSpPr/>
          <p:nvPr/>
        </p:nvSpPr>
        <p:spPr>
          <a:xfrm>
            <a:off x="9942559" y="4539984"/>
            <a:ext cx="918970" cy="467820"/>
          </a:xfrm>
          <a:prstGeom prst="rect">
            <a:avLst/>
          </a:prstGeom>
          <a:noFill/>
        </p:spPr>
        <p:txBody>
          <a:bodyPr wrap="none" lIns="128016" tIns="64008" rIns="128016" bIns="64008">
            <a:spAutoFit/>
          </a:bodyPr>
          <a:lstStyle/>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ROHTAS</a:t>
            </a:r>
          </a:p>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TOWER</a:t>
            </a:r>
          </a:p>
        </p:txBody>
      </p:sp>
      <p:sp>
        <p:nvSpPr>
          <p:cNvPr id="56" name="Rectangle 55"/>
          <p:cNvSpPr/>
          <p:nvPr/>
        </p:nvSpPr>
        <p:spPr>
          <a:xfrm>
            <a:off x="5310393" y="5547360"/>
            <a:ext cx="2863413" cy="298543"/>
          </a:xfrm>
          <a:prstGeom prst="rect">
            <a:avLst/>
          </a:prstGeom>
          <a:noFill/>
        </p:spPr>
        <p:txBody>
          <a:bodyPr wrap="none" lIns="128016" tIns="64008" rIns="128016" bIns="64008">
            <a:spAutoFit/>
          </a:bodyPr>
          <a:lstStyle/>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AMAR SHAHEED PATH FLY OVER</a:t>
            </a:r>
            <a:endParaRPr lang="en-US" sz="1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9" name="Rectangle 78"/>
          <p:cNvSpPr/>
          <p:nvPr/>
        </p:nvSpPr>
        <p:spPr>
          <a:xfrm>
            <a:off x="9707880" y="6460224"/>
            <a:ext cx="1386840" cy="637097"/>
          </a:xfrm>
          <a:prstGeom prst="rect">
            <a:avLst/>
          </a:prstGeom>
          <a:noFill/>
        </p:spPr>
        <p:txBody>
          <a:bodyPr wrap="square" lIns="128016" tIns="64008" rIns="128016" bIns="64008">
            <a:spAutoFit/>
          </a:bodyPr>
          <a:lstStyle/>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HEART DIVINE </a:t>
            </a:r>
          </a:p>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HOSPITAL</a:t>
            </a:r>
            <a:endParaRPr lang="en-US" sz="1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5" name="Rectangle 84"/>
          <p:cNvSpPr/>
          <p:nvPr/>
        </p:nvSpPr>
        <p:spPr>
          <a:xfrm>
            <a:off x="10847732" y="6246864"/>
            <a:ext cx="771493" cy="467820"/>
          </a:xfrm>
          <a:prstGeom prst="rect">
            <a:avLst/>
          </a:prstGeom>
          <a:noFill/>
        </p:spPr>
        <p:txBody>
          <a:bodyPr wrap="none" lIns="128016" tIns="64008" rIns="128016" bIns="64008">
            <a:spAutoFit/>
          </a:bodyPr>
          <a:lstStyle/>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AMITY</a:t>
            </a:r>
          </a:p>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UNIV.</a:t>
            </a:r>
            <a:endParaRPr lang="en-US" sz="1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6" name="Rectangle 85"/>
          <p:cNvSpPr/>
          <p:nvPr/>
        </p:nvSpPr>
        <p:spPr>
          <a:xfrm>
            <a:off x="11747095" y="5974080"/>
            <a:ext cx="593560" cy="298543"/>
          </a:xfrm>
          <a:prstGeom prst="rect">
            <a:avLst/>
          </a:prstGeom>
          <a:noFill/>
        </p:spPr>
        <p:txBody>
          <a:bodyPr wrap="none" lIns="128016" tIns="64008" rIns="128016" bIns="64008">
            <a:spAutoFit/>
          </a:bodyPr>
          <a:lstStyle/>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BBD</a:t>
            </a:r>
            <a:endParaRPr lang="en-US" sz="1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7" name="Rectangle 86"/>
          <p:cNvSpPr/>
          <p:nvPr/>
        </p:nvSpPr>
        <p:spPr>
          <a:xfrm>
            <a:off x="11509210" y="6294120"/>
            <a:ext cx="702565" cy="298543"/>
          </a:xfrm>
          <a:prstGeom prst="rect">
            <a:avLst/>
          </a:prstGeom>
          <a:noFill/>
        </p:spPr>
        <p:txBody>
          <a:bodyPr wrap="none" lIns="128016" tIns="64008" rIns="128016" bIns="64008">
            <a:spAutoFit/>
          </a:bodyPr>
          <a:lstStyle/>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ICFAI</a:t>
            </a:r>
            <a:endParaRPr lang="en-US" sz="1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4" name="Rectangle 93"/>
          <p:cNvSpPr/>
          <p:nvPr/>
        </p:nvSpPr>
        <p:spPr>
          <a:xfrm>
            <a:off x="8001001" y="4480560"/>
            <a:ext cx="878895" cy="467820"/>
          </a:xfrm>
          <a:prstGeom prst="rect">
            <a:avLst/>
          </a:prstGeom>
          <a:noFill/>
        </p:spPr>
        <p:txBody>
          <a:bodyPr wrap="none" lIns="128016" tIns="64008" rIns="128016" bIns="64008">
            <a:spAutoFit/>
          </a:bodyPr>
          <a:lstStyle/>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VIVEK</a:t>
            </a:r>
          </a:p>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KHAND</a:t>
            </a:r>
          </a:p>
        </p:txBody>
      </p:sp>
      <p:sp>
        <p:nvSpPr>
          <p:cNvPr id="95" name="Rectangle 94"/>
          <p:cNvSpPr/>
          <p:nvPr/>
        </p:nvSpPr>
        <p:spPr>
          <a:xfrm>
            <a:off x="8001001" y="3840480"/>
            <a:ext cx="878895" cy="467820"/>
          </a:xfrm>
          <a:prstGeom prst="rect">
            <a:avLst/>
          </a:prstGeom>
          <a:noFill/>
        </p:spPr>
        <p:txBody>
          <a:bodyPr wrap="none" lIns="128016" tIns="64008" rIns="128016" bIns="64008">
            <a:spAutoFit/>
          </a:bodyPr>
          <a:lstStyle/>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VIKAS</a:t>
            </a:r>
          </a:p>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KHAND</a:t>
            </a:r>
          </a:p>
        </p:txBody>
      </p:sp>
      <p:sp>
        <p:nvSpPr>
          <p:cNvPr id="96" name="Rectangle 95"/>
          <p:cNvSpPr/>
          <p:nvPr/>
        </p:nvSpPr>
        <p:spPr>
          <a:xfrm>
            <a:off x="7579844" y="3645538"/>
            <a:ext cx="599972" cy="298543"/>
          </a:xfrm>
          <a:prstGeom prst="rect">
            <a:avLst/>
          </a:prstGeom>
          <a:noFill/>
        </p:spPr>
        <p:txBody>
          <a:bodyPr wrap="none" lIns="128016" tIns="64008" rIns="128016" bIns="64008">
            <a:spAutoFit/>
          </a:bodyPr>
          <a:lstStyle/>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CMS</a:t>
            </a:r>
          </a:p>
        </p:txBody>
      </p:sp>
      <p:sp>
        <p:nvSpPr>
          <p:cNvPr id="97" name="Rectangle 96"/>
          <p:cNvSpPr/>
          <p:nvPr/>
        </p:nvSpPr>
        <p:spPr>
          <a:xfrm>
            <a:off x="9002993" y="6934200"/>
            <a:ext cx="1512081" cy="467820"/>
          </a:xfrm>
          <a:prstGeom prst="rect">
            <a:avLst/>
          </a:prstGeom>
          <a:noFill/>
        </p:spPr>
        <p:txBody>
          <a:bodyPr wrap="none" lIns="128016" tIns="64008" rIns="128016" bIns="64008">
            <a:spAutoFit/>
          </a:bodyPr>
          <a:lstStyle/>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HOMEOPATHIC</a:t>
            </a:r>
          </a:p>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MEDICAL COLL.</a:t>
            </a:r>
          </a:p>
        </p:txBody>
      </p:sp>
      <p:sp>
        <p:nvSpPr>
          <p:cNvPr id="98" name="Rectangle 97"/>
          <p:cNvSpPr/>
          <p:nvPr/>
        </p:nvSpPr>
        <p:spPr>
          <a:xfrm>
            <a:off x="9380017" y="7467600"/>
            <a:ext cx="624018" cy="298543"/>
          </a:xfrm>
          <a:prstGeom prst="rect">
            <a:avLst/>
          </a:prstGeom>
          <a:noFill/>
        </p:spPr>
        <p:txBody>
          <a:bodyPr wrap="none" lIns="128016" tIns="64008" rIns="128016" bIns="64008">
            <a:spAutoFit/>
          </a:bodyPr>
          <a:lstStyle/>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IILM</a:t>
            </a:r>
          </a:p>
        </p:txBody>
      </p:sp>
      <p:sp>
        <p:nvSpPr>
          <p:cNvPr id="99" name="Rectangle 98"/>
          <p:cNvSpPr/>
          <p:nvPr/>
        </p:nvSpPr>
        <p:spPr>
          <a:xfrm>
            <a:off x="5344181" y="3947160"/>
            <a:ext cx="1119344" cy="467820"/>
          </a:xfrm>
          <a:prstGeom prst="rect">
            <a:avLst/>
          </a:prstGeom>
          <a:noFill/>
        </p:spPr>
        <p:txBody>
          <a:bodyPr wrap="none" lIns="128016" tIns="64008" rIns="128016" bIns="64008">
            <a:spAutoFit/>
          </a:bodyPr>
          <a:lstStyle/>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GULISTAN </a:t>
            </a:r>
          </a:p>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COLONY</a:t>
            </a:r>
          </a:p>
        </p:txBody>
      </p:sp>
      <p:sp>
        <p:nvSpPr>
          <p:cNvPr id="100" name="Rectangle 99"/>
          <p:cNvSpPr/>
          <p:nvPr/>
        </p:nvSpPr>
        <p:spPr>
          <a:xfrm>
            <a:off x="5381644" y="3473184"/>
            <a:ext cx="1481624" cy="467820"/>
          </a:xfrm>
          <a:prstGeom prst="rect">
            <a:avLst/>
          </a:prstGeom>
          <a:noFill/>
        </p:spPr>
        <p:txBody>
          <a:bodyPr wrap="none" lIns="128016" tIns="64008" rIns="128016" bIns="64008">
            <a:spAutoFit/>
          </a:bodyPr>
          <a:lstStyle/>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 MARTINERE</a:t>
            </a:r>
          </a:p>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COLLG</a:t>
            </a:r>
          </a:p>
        </p:txBody>
      </p:sp>
      <p:sp>
        <p:nvSpPr>
          <p:cNvPr id="103" name="Oval 102"/>
          <p:cNvSpPr/>
          <p:nvPr/>
        </p:nvSpPr>
        <p:spPr>
          <a:xfrm>
            <a:off x="4800600" y="2987040"/>
            <a:ext cx="640080" cy="533400"/>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lang="en-IN" dirty="0">
              <a:ln>
                <a:solidFill>
                  <a:sysClr val="windowText" lastClr="000000"/>
                </a:solidFill>
              </a:ln>
            </a:endParaRPr>
          </a:p>
        </p:txBody>
      </p:sp>
      <p:cxnSp>
        <p:nvCxnSpPr>
          <p:cNvPr id="104" name="Straight Arrow Connector 103"/>
          <p:cNvCxnSpPr/>
          <p:nvPr/>
        </p:nvCxnSpPr>
        <p:spPr>
          <a:xfrm>
            <a:off x="5334000" y="3093720"/>
            <a:ext cx="2133600" cy="0"/>
          </a:xfrm>
          <a:prstGeom prst="straightConnector1">
            <a:avLst/>
          </a:prstGeom>
          <a:ln>
            <a:solidFill>
              <a:schemeClr val="tx1">
                <a:lumMod val="75000"/>
                <a:lumOff val="2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5334000" y="3413760"/>
            <a:ext cx="2133600" cy="0"/>
          </a:xfrm>
          <a:prstGeom prst="straightConnector1">
            <a:avLst/>
          </a:prstGeom>
          <a:ln>
            <a:solidFill>
              <a:schemeClr val="tx1">
                <a:lumMod val="75000"/>
                <a:lumOff val="2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2880360" y="3093720"/>
            <a:ext cx="2026920" cy="0"/>
          </a:xfrm>
          <a:prstGeom prst="straightConnector1">
            <a:avLst/>
          </a:prstGeom>
          <a:ln>
            <a:solidFill>
              <a:schemeClr val="tx1">
                <a:lumMod val="75000"/>
                <a:lumOff val="2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2880360" y="3413760"/>
            <a:ext cx="2026920" cy="0"/>
          </a:xfrm>
          <a:prstGeom prst="straightConnector1">
            <a:avLst/>
          </a:prstGeom>
          <a:ln>
            <a:solidFill>
              <a:schemeClr val="tx1">
                <a:lumMod val="75000"/>
                <a:lumOff val="2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4907280" y="2026920"/>
            <a:ext cx="0" cy="1066800"/>
          </a:xfrm>
          <a:prstGeom prst="straightConnector1">
            <a:avLst/>
          </a:prstGeom>
          <a:ln>
            <a:solidFill>
              <a:schemeClr val="tx1">
                <a:lumMod val="75000"/>
                <a:lumOff val="2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5334000" y="2026920"/>
            <a:ext cx="0" cy="1066800"/>
          </a:xfrm>
          <a:prstGeom prst="straightConnector1">
            <a:avLst/>
          </a:prstGeom>
          <a:ln>
            <a:solidFill>
              <a:schemeClr val="tx1">
                <a:lumMod val="75000"/>
                <a:lumOff val="2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1" name="Rectangle 120"/>
          <p:cNvSpPr/>
          <p:nvPr/>
        </p:nvSpPr>
        <p:spPr>
          <a:xfrm>
            <a:off x="5233288" y="1920240"/>
            <a:ext cx="1342163" cy="467820"/>
          </a:xfrm>
          <a:prstGeom prst="rect">
            <a:avLst/>
          </a:prstGeom>
          <a:noFill/>
        </p:spPr>
        <p:txBody>
          <a:bodyPr wrap="none" lIns="128016" tIns="64008" rIns="128016" bIns="64008">
            <a:spAutoFit/>
          </a:bodyPr>
          <a:lstStyle/>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TOWARDS </a:t>
            </a:r>
          </a:p>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HAZRATGANJ</a:t>
            </a:r>
          </a:p>
        </p:txBody>
      </p:sp>
      <p:sp>
        <p:nvSpPr>
          <p:cNvPr id="122" name="Rectangle 121"/>
          <p:cNvSpPr/>
          <p:nvPr/>
        </p:nvSpPr>
        <p:spPr>
          <a:xfrm>
            <a:off x="6119956" y="2619744"/>
            <a:ext cx="782715" cy="467820"/>
          </a:xfrm>
          <a:prstGeom prst="rect">
            <a:avLst/>
          </a:prstGeom>
          <a:noFill/>
        </p:spPr>
        <p:txBody>
          <a:bodyPr wrap="none" lIns="128016" tIns="64008" rIns="128016" bIns="64008">
            <a:spAutoFit/>
          </a:bodyPr>
          <a:lstStyle/>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CIVIL</a:t>
            </a:r>
          </a:p>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LINES</a:t>
            </a:r>
          </a:p>
        </p:txBody>
      </p:sp>
      <p:sp>
        <p:nvSpPr>
          <p:cNvPr id="123" name="Rectangle 122"/>
          <p:cNvSpPr/>
          <p:nvPr/>
        </p:nvSpPr>
        <p:spPr>
          <a:xfrm>
            <a:off x="6687371" y="2619744"/>
            <a:ext cx="952633" cy="467820"/>
          </a:xfrm>
          <a:prstGeom prst="rect">
            <a:avLst/>
          </a:prstGeom>
          <a:noFill/>
        </p:spPr>
        <p:txBody>
          <a:bodyPr wrap="none" lIns="128016" tIns="64008" rIns="128016" bIns="64008">
            <a:spAutoFit/>
          </a:bodyPr>
          <a:lstStyle/>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BUTLER </a:t>
            </a:r>
          </a:p>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COLONY</a:t>
            </a:r>
          </a:p>
        </p:txBody>
      </p:sp>
      <p:sp>
        <p:nvSpPr>
          <p:cNvPr id="124" name="Rectangle 123"/>
          <p:cNvSpPr/>
          <p:nvPr/>
        </p:nvSpPr>
        <p:spPr>
          <a:xfrm>
            <a:off x="3601232" y="2619744"/>
            <a:ext cx="1170641" cy="467820"/>
          </a:xfrm>
          <a:prstGeom prst="rect">
            <a:avLst/>
          </a:prstGeom>
          <a:noFill/>
        </p:spPr>
        <p:txBody>
          <a:bodyPr wrap="none" lIns="128016" tIns="64008" rIns="128016" bIns="64008">
            <a:spAutoFit/>
          </a:bodyPr>
          <a:lstStyle/>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TOWARDS </a:t>
            </a:r>
          </a:p>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CHARBAGH</a:t>
            </a:r>
          </a:p>
        </p:txBody>
      </p:sp>
      <p:sp>
        <p:nvSpPr>
          <p:cNvPr id="128" name="Rectangle 127"/>
          <p:cNvSpPr/>
          <p:nvPr/>
        </p:nvSpPr>
        <p:spPr>
          <a:xfrm>
            <a:off x="636988" y="5974080"/>
            <a:ext cx="1090490" cy="467820"/>
          </a:xfrm>
          <a:prstGeom prst="rect">
            <a:avLst/>
          </a:prstGeom>
          <a:noFill/>
        </p:spPr>
        <p:txBody>
          <a:bodyPr wrap="none" lIns="128016" tIns="64008" rIns="128016" bIns="64008">
            <a:spAutoFit/>
          </a:bodyPr>
          <a:lstStyle/>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TOWARDS </a:t>
            </a:r>
          </a:p>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AIRPORT</a:t>
            </a:r>
          </a:p>
        </p:txBody>
      </p:sp>
      <p:sp>
        <p:nvSpPr>
          <p:cNvPr id="133" name="Rectangle 132"/>
          <p:cNvSpPr/>
          <p:nvPr/>
        </p:nvSpPr>
        <p:spPr>
          <a:xfrm>
            <a:off x="8961121" y="9174480"/>
            <a:ext cx="3200400" cy="301622"/>
          </a:xfrm>
          <a:prstGeom prst="rect">
            <a:avLst/>
          </a:prstGeom>
          <a:noFill/>
        </p:spPr>
        <p:txBody>
          <a:bodyPr wrap="square" lIns="128016" tIns="64008" rIns="128016" bIns="64008">
            <a:spAutoFit/>
          </a:bodyPr>
          <a:lstStyle/>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MAP NOT TO SCALE</a:t>
            </a:r>
          </a:p>
        </p:txBody>
      </p:sp>
      <p:sp>
        <p:nvSpPr>
          <p:cNvPr id="135" name="Rectangle 134"/>
          <p:cNvSpPr/>
          <p:nvPr/>
        </p:nvSpPr>
        <p:spPr>
          <a:xfrm>
            <a:off x="2987041" y="4966704"/>
            <a:ext cx="944618" cy="467820"/>
          </a:xfrm>
          <a:prstGeom prst="rect">
            <a:avLst/>
          </a:prstGeom>
          <a:noFill/>
        </p:spPr>
        <p:txBody>
          <a:bodyPr wrap="none" lIns="128016" tIns="64008" rIns="128016" bIns="64008">
            <a:spAutoFit/>
          </a:bodyPr>
          <a:lstStyle/>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HODSON</a:t>
            </a:r>
          </a:p>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LINES</a:t>
            </a:r>
          </a:p>
        </p:txBody>
      </p:sp>
      <p:sp>
        <p:nvSpPr>
          <p:cNvPr id="136" name="Rectangle 135"/>
          <p:cNvSpPr/>
          <p:nvPr/>
        </p:nvSpPr>
        <p:spPr>
          <a:xfrm>
            <a:off x="3840481" y="4966704"/>
            <a:ext cx="925382" cy="467820"/>
          </a:xfrm>
          <a:prstGeom prst="rect">
            <a:avLst/>
          </a:prstGeom>
          <a:noFill/>
        </p:spPr>
        <p:txBody>
          <a:bodyPr wrap="none" lIns="128016" tIns="64008" rIns="128016" bIns="64008">
            <a:spAutoFit/>
          </a:bodyPr>
          <a:lstStyle/>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ROBERT</a:t>
            </a:r>
          </a:p>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LINES</a:t>
            </a:r>
          </a:p>
        </p:txBody>
      </p:sp>
      <p:sp>
        <p:nvSpPr>
          <p:cNvPr id="137" name="Rectangle 136"/>
          <p:cNvSpPr/>
          <p:nvPr/>
        </p:nvSpPr>
        <p:spPr>
          <a:xfrm>
            <a:off x="3838235" y="4480560"/>
            <a:ext cx="822790" cy="467820"/>
          </a:xfrm>
          <a:prstGeom prst="rect">
            <a:avLst/>
          </a:prstGeom>
          <a:noFill/>
        </p:spPr>
        <p:txBody>
          <a:bodyPr wrap="none" lIns="128016" tIns="64008" rIns="128016" bIns="64008">
            <a:spAutoFit/>
          </a:bodyPr>
          <a:lstStyle/>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VIJAY</a:t>
            </a:r>
          </a:p>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NAGAR</a:t>
            </a:r>
          </a:p>
        </p:txBody>
      </p:sp>
      <p:sp>
        <p:nvSpPr>
          <p:cNvPr id="138" name="Rectangle 137"/>
          <p:cNvSpPr/>
          <p:nvPr/>
        </p:nvSpPr>
        <p:spPr>
          <a:xfrm>
            <a:off x="613233" y="4800601"/>
            <a:ext cx="1175450" cy="637097"/>
          </a:xfrm>
          <a:prstGeom prst="rect">
            <a:avLst/>
          </a:prstGeom>
          <a:noFill/>
        </p:spPr>
        <p:txBody>
          <a:bodyPr wrap="none" lIns="128016" tIns="64008" rIns="128016" bIns="64008">
            <a:spAutoFit/>
          </a:bodyPr>
          <a:lstStyle/>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TOWARDS</a:t>
            </a:r>
          </a:p>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AMBEDKAR</a:t>
            </a:r>
          </a:p>
          <a:p>
            <a:pPr algn="ctr"/>
            <a:r>
              <a:rPr lang="en-US" sz="1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UNIV.</a:t>
            </a:r>
          </a:p>
        </p:txBody>
      </p:sp>
      <p:sp>
        <p:nvSpPr>
          <p:cNvPr id="69" name="TextBox 68"/>
          <p:cNvSpPr txBox="1"/>
          <p:nvPr/>
        </p:nvSpPr>
        <p:spPr>
          <a:xfrm>
            <a:off x="7726680" y="1280161"/>
            <a:ext cx="4480560" cy="2068259"/>
          </a:xfrm>
          <a:prstGeom prst="rect">
            <a:avLst/>
          </a:prstGeom>
          <a:noFill/>
        </p:spPr>
        <p:txBody>
          <a:bodyPr wrap="square" lIns="128016" tIns="64008" rIns="128016" bIns="64008" rtlCol="0">
            <a:spAutoFit/>
          </a:bodyPr>
          <a:lstStyle/>
          <a:p>
            <a:r>
              <a:rPr lang="en-US" sz="2100" dirty="0" smtClean="0"/>
              <a:t>Gomti Nagar      	      2-3 KM</a:t>
            </a:r>
          </a:p>
          <a:p>
            <a:r>
              <a:rPr lang="en-US" sz="2100" dirty="0" smtClean="0"/>
              <a:t>International Airport       12 KM</a:t>
            </a:r>
          </a:p>
          <a:p>
            <a:r>
              <a:rPr lang="en-US" sz="2100" dirty="0" smtClean="0"/>
              <a:t>Railway Station	        10 KM</a:t>
            </a:r>
          </a:p>
          <a:p>
            <a:r>
              <a:rPr lang="en-US" sz="2100" dirty="0" smtClean="0"/>
              <a:t>Hazratganj	          9 KM</a:t>
            </a:r>
          </a:p>
          <a:p>
            <a:r>
              <a:rPr lang="en-US" sz="2100" dirty="0" smtClean="0"/>
              <a:t>International Cricket</a:t>
            </a:r>
          </a:p>
          <a:p>
            <a:r>
              <a:rPr lang="en-US" sz="2100" dirty="0" smtClean="0"/>
              <a:t>Stadium		        &lt;1 KM</a:t>
            </a:r>
          </a:p>
        </p:txBody>
      </p:sp>
      <p:sp>
        <p:nvSpPr>
          <p:cNvPr id="73" name="TextBox 72"/>
          <p:cNvSpPr txBox="1"/>
          <p:nvPr/>
        </p:nvSpPr>
        <p:spPr>
          <a:xfrm>
            <a:off x="7620000" y="640080"/>
            <a:ext cx="4693920" cy="517065"/>
          </a:xfrm>
          <a:prstGeom prst="rect">
            <a:avLst/>
          </a:prstGeom>
          <a:noFill/>
        </p:spPr>
        <p:txBody>
          <a:bodyPr wrap="square" lIns="128016" tIns="64008" rIns="128016" bIns="64008" rtlCol="0">
            <a:spAutoFit/>
          </a:bodyPr>
          <a:lstStyle/>
          <a:p>
            <a:r>
              <a:rPr lang="en-US" dirty="0" smtClean="0"/>
              <a:t>Distance from- </a:t>
            </a:r>
            <a:endParaRPr lang="en-US" dirty="0"/>
          </a:p>
        </p:txBody>
      </p:sp>
      <p:pic>
        <p:nvPicPr>
          <p:cNvPr id="75" name="Picture 5" descr="D:\Siddharth\pics\Products\artistic n logo\Logos\API LOGO copy1.png"/>
          <p:cNvPicPr>
            <a:picLocks noChangeAspect="1" noChangeArrowheads="1"/>
          </p:cNvPicPr>
          <p:nvPr/>
        </p:nvPicPr>
        <p:blipFill>
          <a:blip r:embed="rId2" cstate="email"/>
          <a:srcRect/>
          <a:stretch>
            <a:fillRect/>
          </a:stretch>
        </p:blipFill>
        <p:spPr bwMode="auto">
          <a:xfrm>
            <a:off x="228600" y="228600"/>
            <a:ext cx="2514600" cy="702302"/>
          </a:xfrm>
          <a:prstGeom prst="rect">
            <a:avLst/>
          </a:prstGeom>
          <a:noFill/>
        </p:spPr>
      </p:pic>
      <p:pic>
        <p:nvPicPr>
          <p:cNvPr id="76" name="Picture 6" descr="D:\Siddharth\pics\Products\artistic n logo\Logos\SUNSHANT GOLF CITY LOGO copy.png"/>
          <p:cNvPicPr>
            <a:picLocks noChangeAspect="1" noChangeArrowheads="1"/>
          </p:cNvPicPr>
          <p:nvPr/>
        </p:nvPicPr>
        <p:blipFill>
          <a:blip r:embed="rId3" cstate="email"/>
          <a:srcRect/>
          <a:stretch>
            <a:fillRect/>
          </a:stretch>
        </p:blipFill>
        <p:spPr bwMode="auto">
          <a:xfrm>
            <a:off x="10479052" y="152400"/>
            <a:ext cx="2093948" cy="914400"/>
          </a:xfrm>
          <a:prstGeom prst="rect">
            <a:avLst/>
          </a:prstGeom>
          <a:noFill/>
        </p:spPr>
      </p:pic>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p:cNvGrpSpPr/>
          <p:nvPr/>
        </p:nvGrpSpPr>
        <p:grpSpPr>
          <a:xfrm>
            <a:off x="265650" y="2209800"/>
            <a:ext cx="11926263" cy="6400800"/>
            <a:chOff x="-50800" y="1212555"/>
            <a:chExt cx="12823012" cy="6882083"/>
          </a:xfrm>
        </p:grpSpPr>
        <p:pic>
          <p:nvPicPr>
            <p:cNvPr id="4" name="Picture 3"/>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22413" y="1525166"/>
              <a:ext cx="12794625" cy="6556775"/>
            </a:xfrm>
            <a:prstGeom prst="rect">
              <a:avLst/>
            </a:prstGeom>
            <a:ln>
              <a:solidFill>
                <a:schemeClr val="tx1"/>
              </a:solidFill>
            </a:ln>
          </p:spPr>
        </p:pic>
        <p:sp>
          <p:nvSpPr>
            <p:cNvPr id="5" name="Freeform 4">
              <a:hlinkClick r:id="rId3" action="ppaction://hlinkpres?slideindex=3&amp;slidetitle=Slide 3"/>
            </p:cNvPr>
            <p:cNvSpPr>
              <a:spLocks noChangeArrowheads="1"/>
            </p:cNvSpPr>
            <p:nvPr/>
          </p:nvSpPr>
          <p:spPr bwMode="auto">
            <a:xfrm rot="7515052">
              <a:off x="7508051" y="4104995"/>
              <a:ext cx="3167996" cy="1925228"/>
            </a:xfrm>
            <a:custGeom>
              <a:avLst/>
              <a:gdLst>
                <a:gd name="T0" fmla="*/ 0 w 5095875"/>
                <a:gd name="T1" fmla="*/ 0 h 3212205"/>
                <a:gd name="T2" fmla="*/ 5095875 w 5095875"/>
                <a:gd name="T3" fmla="*/ 3212205 h 3212205"/>
              </a:gdLst>
              <a:ahLst/>
              <a:cxnLst/>
              <a:rect l="T0" t="T1" r="T2" b="T3"/>
              <a:pathLst>
                <a:path w="5095875" h="3212205">
                  <a:moveTo>
                    <a:pt x="0" y="1373880"/>
                  </a:moveTo>
                  <a:lnTo>
                    <a:pt x="276225" y="1240530"/>
                  </a:lnTo>
                  <a:lnTo>
                    <a:pt x="447675" y="1135755"/>
                  </a:lnTo>
                  <a:lnTo>
                    <a:pt x="600075" y="1011930"/>
                  </a:lnTo>
                  <a:lnTo>
                    <a:pt x="676275" y="935730"/>
                  </a:lnTo>
                  <a:lnTo>
                    <a:pt x="819150" y="802380"/>
                  </a:lnTo>
                  <a:lnTo>
                    <a:pt x="952500" y="621405"/>
                  </a:lnTo>
                  <a:lnTo>
                    <a:pt x="1038225" y="478530"/>
                  </a:lnTo>
                  <a:cubicBezTo>
                    <a:pt x="1078570" y="438185"/>
                    <a:pt x="1058364" y="440430"/>
                    <a:pt x="1085850" y="440430"/>
                  </a:cubicBezTo>
                  <a:lnTo>
                    <a:pt x="1123950" y="449955"/>
                  </a:lnTo>
                  <a:lnTo>
                    <a:pt x="1181100" y="449955"/>
                  </a:lnTo>
                  <a:lnTo>
                    <a:pt x="1190625" y="345180"/>
                  </a:lnTo>
                  <a:cubicBezTo>
                    <a:pt x="1196975" y="319780"/>
                    <a:pt x="1196960" y="291867"/>
                    <a:pt x="1209675" y="268980"/>
                  </a:cubicBezTo>
                  <a:cubicBezTo>
                    <a:pt x="1214551" y="260203"/>
                    <a:pt x="1238250" y="259455"/>
                    <a:pt x="1238250" y="259455"/>
                  </a:cubicBezTo>
                  <a:cubicBezTo>
                    <a:pt x="1295215" y="248062"/>
                    <a:pt x="1269686" y="249930"/>
                    <a:pt x="1314450" y="249930"/>
                  </a:cubicBezTo>
                  <a:lnTo>
                    <a:pt x="1419225" y="230880"/>
                  </a:lnTo>
                  <a:lnTo>
                    <a:pt x="1571625" y="202305"/>
                  </a:lnTo>
                  <a:cubicBezTo>
                    <a:pt x="1731070" y="182374"/>
                    <a:pt x="1701130" y="229046"/>
                    <a:pt x="1733550" y="164205"/>
                  </a:cubicBezTo>
                  <a:lnTo>
                    <a:pt x="1838325" y="135630"/>
                  </a:lnTo>
                  <a:cubicBezTo>
                    <a:pt x="1881505" y="168015"/>
                    <a:pt x="1860550" y="164205"/>
                    <a:pt x="1895475" y="164205"/>
                  </a:cubicBezTo>
                  <a:lnTo>
                    <a:pt x="1981200" y="164205"/>
                  </a:lnTo>
                  <a:cubicBezTo>
                    <a:pt x="2031304" y="124122"/>
                    <a:pt x="2008495" y="126105"/>
                    <a:pt x="2038350" y="126105"/>
                  </a:cubicBezTo>
                  <a:cubicBezTo>
                    <a:pt x="2066925" y="129280"/>
                    <a:pt x="2096183" y="128657"/>
                    <a:pt x="2124075" y="135630"/>
                  </a:cubicBezTo>
                  <a:cubicBezTo>
                    <a:pt x="2135181" y="138406"/>
                    <a:pt x="2152650" y="154680"/>
                    <a:pt x="2152650" y="154680"/>
                  </a:cubicBezTo>
                  <a:cubicBezTo>
                    <a:pt x="2190750" y="151505"/>
                    <a:pt x="2228718" y="145155"/>
                    <a:pt x="2266950" y="145155"/>
                  </a:cubicBezTo>
                  <a:cubicBezTo>
                    <a:pt x="2283139" y="145155"/>
                    <a:pt x="2314575" y="154680"/>
                    <a:pt x="2314575" y="154680"/>
                  </a:cubicBezTo>
                  <a:cubicBezTo>
                    <a:pt x="2505062" y="164706"/>
                    <a:pt x="2435142" y="164205"/>
                    <a:pt x="2524125" y="164205"/>
                  </a:cubicBezTo>
                  <a:lnTo>
                    <a:pt x="2571750" y="192780"/>
                  </a:lnTo>
                  <a:lnTo>
                    <a:pt x="2505075" y="373755"/>
                  </a:lnTo>
                  <a:cubicBezTo>
                    <a:pt x="2689208" y="393137"/>
                    <a:pt x="2625392" y="392805"/>
                    <a:pt x="2695575" y="392805"/>
                  </a:cubicBezTo>
                  <a:cubicBezTo>
                    <a:pt x="2860670" y="383094"/>
                    <a:pt x="2803432" y="383280"/>
                    <a:pt x="2867025" y="383280"/>
                  </a:cubicBezTo>
                  <a:cubicBezTo>
                    <a:pt x="2946305" y="363460"/>
                    <a:pt x="2917043" y="364230"/>
                    <a:pt x="2952750" y="364230"/>
                  </a:cubicBezTo>
                  <a:cubicBezTo>
                    <a:pt x="2994660" y="308350"/>
                    <a:pt x="2965450" y="326130"/>
                    <a:pt x="3048000" y="326130"/>
                  </a:cubicBezTo>
                  <a:cubicBezTo>
                    <a:pt x="3124104" y="337002"/>
                    <a:pt x="3092224" y="335655"/>
                    <a:pt x="3143250" y="335655"/>
                  </a:cubicBezTo>
                  <a:lnTo>
                    <a:pt x="3209925" y="345180"/>
                  </a:lnTo>
                  <a:lnTo>
                    <a:pt x="3228975" y="297555"/>
                  </a:lnTo>
                  <a:cubicBezTo>
                    <a:pt x="3321435" y="328375"/>
                    <a:pt x="3287759" y="312660"/>
                    <a:pt x="3333750" y="335655"/>
                  </a:cubicBezTo>
                  <a:lnTo>
                    <a:pt x="3390900" y="373755"/>
                  </a:lnTo>
                  <a:lnTo>
                    <a:pt x="3429000" y="402330"/>
                  </a:lnTo>
                  <a:cubicBezTo>
                    <a:pt x="3473450" y="405505"/>
                    <a:pt x="3518092" y="406648"/>
                    <a:pt x="3562350" y="411855"/>
                  </a:cubicBezTo>
                  <a:cubicBezTo>
                    <a:pt x="3572321" y="413028"/>
                    <a:pt x="3590925" y="421380"/>
                    <a:pt x="3590925" y="421380"/>
                  </a:cubicBezTo>
                  <a:cubicBezTo>
                    <a:pt x="3666490" y="432175"/>
                    <a:pt x="3641725" y="446780"/>
                    <a:pt x="3676650" y="411855"/>
                  </a:cubicBezTo>
                  <a:cubicBezTo>
                    <a:pt x="3812840" y="343760"/>
                    <a:pt x="3810000" y="394877"/>
                    <a:pt x="3810000" y="335655"/>
                  </a:cubicBezTo>
                  <a:lnTo>
                    <a:pt x="4000500" y="249930"/>
                  </a:lnTo>
                  <a:cubicBezTo>
                    <a:pt x="4052670" y="187326"/>
                    <a:pt x="4025945" y="203870"/>
                    <a:pt x="4067175" y="183255"/>
                  </a:cubicBezTo>
                  <a:cubicBezTo>
                    <a:pt x="4157912" y="112681"/>
                    <a:pt x="4116699" y="116580"/>
                    <a:pt x="4171950" y="116580"/>
                  </a:cubicBezTo>
                  <a:cubicBezTo>
                    <a:pt x="4271050" y="57120"/>
                    <a:pt x="4241018" y="85612"/>
                    <a:pt x="4276725" y="49905"/>
                  </a:cubicBezTo>
                  <a:cubicBezTo>
                    <a:pt x="4406477" y="0"/>
                    <a:pt x="4356327" y="2280"/>
                    <a:pt x="4419600" y="2280"/>
                  </a:cubicBezTo>
                  <a:cubicBezTo>
                    <a:pt x="4507753" y="139407"/>
                    <a:pt x="4467960" y="98265"/>
                    <a:pt x="4514850" y="145155"/>
                  </a:cubicBezTo>
                  <a:cubicBezTo>
                    <a:pt x="4554035" y="252914"/>
                    <a:pt x="4515788" y="249930"/>
                    <a:pt x="4562475" y="249930"/>
                  </a:cubicBezTo>
                  <a:lnTo>
                    <a:pt x="4600575" y="297555"/>
                  </a:lnTo>
                  <a:cubicBezTo>
                    <a:pt x="4717955" y="326900"/>
                    <a:pt x="4675602" y="326130"/>
                    <a:pt x="4724400" y="326130"/>
                  </a:cubicBezTo>
                  <a:cubicBezTo>
                    <a:pt x="4889416" y="364957"/>
                    <a:pt x="4830876" y="364230"/>
                    <a:pt x="4895850" y="364230"/>
                  </a:cubicBezTo>
                  <a:lnTo>
                    <a:pt x="5038725" y="421380"/>
                  </a:lnTo>
                  <a:lnTo>
                    <a:pt x="5095875" y="421380"/>
                  </a:lnTo>
                  <a:cubicBezTo>
                    <a:pt x="5019183" y="910292"/>
                    <a:pt x="5032375" y="786505"/>
                    <a:pt x="5010150" y="907155"/>
                  </a:cubicBezTo>
                  <a:lnTo>
                    <a:pt x="4953000" y="1192905"/>
                  </a:lnTo>
                  <a:lnTo>
                    <a:pt x="4848225" y="1564380"/>
                  </a:lnTo>
                  <a:lnTo>
                    <a:pt x="4743450" y="1973955"/>
                  </a:lnTo>
                  <a:lnTo>
                    <a:pt x="4638675" y="2316855"/>
                  </a:lnTo>
                  <a:lnTo>
                    <a:pt x="4581525" y="2364480"/>
                  </a:lnTo>
                  <a:lnTo>
                    <a:pt x="4514850" y="2612130"/>
                  </a:lnTo>
                  <a:lnTo>
                    <a:pt x="4514850" y="2783580"/>
                  </a:lnTo>
                  <a:lnTo>
                    <a:pt x="4495800" y="2983605"/>
                  </a:lnTo>
                  <a:cubicBezTo>
                    <a:pt x="4475569" y="3145456"/>
                    <a:pt x="4476750" y="3084810"/>
                    <a:pt x="4476750" y="3164580"/>
                  </a:cubicBezTo>
                  <a:lnTo>
                    <a:pt x="4314825" y="3212205"/>
                  </a:lnTo>
                  <a:lnTo>
                    <a:pt x="4248150" y="3193155"/>
                  </a:lnTo>
                  <a:cubicBezTo>
                    <a:pt x="4188358" y="3153294"/>
                    <a:pt x="4191000" y="3177950"/>
                    <a:pt x="4191000" y="3145530"/>
                  </a:cubicBezTo>
                  <a:cubicBezTo>
                    <a:pt x="4073536" y="3135741"/>
                    <a:pt x="4114932" y="3136005"/>
                    <a:pt x="4067175" y="3136005"/>
                  </a:cubicBezTo>
                  <a:cubicBezTo>
                    <a:pt x="3984087" y="3115233"/>
                    <a:pt x="4014393" y="3128664"/>
                    <a:pt x="3971925" y="3107430"/>
                  </a:cubicBezTo>
                  <a:lnTo>
                    <a:pt x="3943350" y="3078855"/>
                  </a:lnTo>
                  <a:cubicBezTo>
                    <a:pt x="3898949" y="3001153"/>
                    <a:pt x="3930848" y="3012180"/>
                    <a:pt x="3867150" y="3012180"/>
                  </a:cubicBezTo>
                  <a:lnTo>
                    <a:pt x="3695700" y="3012180"/>
                  </a:lnTo>
                  <a:cubicBezTo>
                    <a:pt x="3606963" y="2982601"/>
                    <a:pt x="3640096" y="2983605"/>
                    <a:pt x="3600450" y="2983605"/>
                  </a:cubicBezTo>
                  <a:cubicBezTo>
                    <a:pt x="3584575" y="2970905"/>
                    <a:pt x="3660775" y="2994717"/>
                    <a:pt x="3552825" y="2945505"/>
                  </a:cubicBezTo>
                  <a:cubicBezTo>
                    <a:pt x="3416557" y="2887104"/>
                    <a:pt x="3467835" y="2888355"/>
                    <a:pt x="3409950" y="2888355"/>
                  </a:cubicBezTo>
                  <a:lnTo>
                    <a:pt x="3362325" y="2859780"/>
                  </a:lnTo>
                  <a:cubicBezTo>
                    <a:pt x="3332499" y="2790187"/>
                    <a:pt x="3357930" y="2793105"/>
                    <a:pt x="3324225" y="2793105"/>
                  </a:cubicBezTo>
                  <a:cubicBezTo>
                    <a:pt x="3236376" y="2695495"/>
                    <a:pt x="3281215" y="2697855"/>
                    <a:pt x="3228975" y="2697855"/>
                  </a:cubicBezTo>
                  <a:cubicBezTo>
                    <a:pt x="3102633" y="2600669"/>
                    <a:pt x="3157224" y="2602605"/>
                    <a:pt x="3095625" y="2602605"/>
                  </a:cubicBezTo>
                  <a:lnTo>
                    <a:pt x="2962275" y="2602605"/>
                  </a:lnTo>
                  <a:lnTo>
                    <a:pt x="2933700" y="2526405"/>
                  </a:lnTo>
                  <a:lnTo>
                    <a:pt x="2695575" y="2526405"/>
                  </a:lnTo>
                  <a:lnTo>
                    <a:pt x="2552700" y="2507355"/>
                  </a:lnTo>
                  <a:lnTo>
                    <a:pt x="2419350" y="2497830"/>
                  </a:lnTo>
                  <a:cubicBezTo>
                    <a:pt x="2361143" y="2662749"/>
                    <a:pt x="2362200" y="2602517"/>
                    <a:pt x="2362200" y="2669280"/>
                  </a:cubicBezTo>
                  <a:cubicBezTo>
                    <a:pt x="2284239" y="2786222"/>
                    <a:pt x="2331791" y="2783580"/>
                    <a:pt x="2276475" y="2783580"/>
                  </a:cubicBezTo>
                  <a:lnTo>
                    <a:pt x="2095500" y="3031230"/>
                  </a:lnTo>
                  <a:cubicBezTo>
                    <a:pt x="1979295" y="3186170"/>
                    <a:pt x="2044700" y="3183630"/>
                    <a:pt x="1971675" y="3183630"/>
                  </a:cubicBezTo>
                  <a:cubicBezTo>
                    <a:pt x="1873824" y="3115134"/>
                    <a:pt x="1914525" y="3185217"/>
                    <a:pt x="1866900" y="3116955"/>
                  </a:cubicBezTo>
                  <a:lnTo>
                    <a:pt x="1762125" y="2888355"/>
                  </a:lnTo>
                  <a:lnTo>
                    <a:pt x="1685925" y="2726430"/>
                  </a:lnTo>
                  <a:cubicBezTo>
                    <a:pt x="1549470" y="2755670"/>
                    <a:pt x="1598034" y="2755005"/>
                    <a:pt x="1543050" y="2755005"/>
                  </a:cubicBezTo>
                  <a:lnTo>
                    <a:pt x="1466850" y="2745480"/>
                  </a:lnTo>
                  <a:lnTo>
                    <a:pt x="1419225" y="2716905"/>
                  </a:lnTo>
                  <a:lnTo>
                    <a:pt x="1333500" y="2707380"/>
                  </a:lnTo>
                  <a:lnTo>
                    <a:pt x="1276350" y="2688330"/>
                  </a:lnTo>
                  <a:lnTo>
                    <a:pt x="1190625" y="2755005"/>
                  </a:lnTo>
                  <a:lnTo>
                    <a:pt x="1152525" y="2821680"/>
                  </a:lnTo>
                  <a:lnTo>
                    <a:pt x="1162050" y="2935980"/>
                  </a:lnTo>
                  <a:cubicBezTo>
                    <a:pt x="1130635" y="2998810"/>
                    <a:pt x="1154774" y="2993130"/>
                    <a:pt x="1114425" y="2993130"/>
                  </a:cubicBezTo>
                  <a:cubicBezTo>
                    <a:pt x="987434" y="3002899"/>
                    <a:pt x="990600" y="2961258"/>
                    <a:pt x="990600" y="3012180"/>
                  </a:cubicBezTo>
                  <a:lnTo>
                    <a:pt x="838200" y="3002655"/>
                  </a:lnTo>
                  <a:cubicBezTo>
                    <a:pt x="750570" y="2885815"/>
                    <a:pt x="852487" y="3002655"/>
                    <a:pt x="742950" y="2888355"/>
                  </a:cubicBezTo>
                  <a:lnTo>
                    <a:pt x="180975" y="2316855"/>
                  </a:lnTo>
                  <a:lnTo>
                    <a:pt x="123825" y="2231130"/>
                  </a:lnTo>
                  <a:lnTo>
                    <a:pt x="47625" y="2078730"/>
                  </a:lnTo>
                  <a:lnTo>
                    <a:pt x="19050" y="1878705"/>
                  </a:lnTo>
                  <a:lnTo>
                    <a:pt x="19050" y="1650105"/>
                  </a:lnTo>
                  <a:lnTo>
                    <a:pt x="19050" y="1488180"/>
                  </a:lnTo>
                  <a:lnTo>
                    <a:pt x="0" y="1373880"/>
                  </a:lnTo>
                  <a:close/>
                </a:path>
              </a:pathLst>
            </a:custGeom>
            <a:solidFill>
              <a:srgbClr val="00FF99">
                <a:alpha val="83000"/>
              </a:srgbClr>
            </a:solidFill>
            <a:ln w="76200" algn="ctr">
              <a:solidFill>
                <a:schemeClr val="tx1"/>
              </a:solidFill>
              <a:prstDash val="sysDot"/>
              <a:round/>
              <a:headEnd/>
              <a:tailEnd/>
            </a:ln>
          </p:spPr>
          <p:txBody>
            <a:bodyPr lIns="84452" tIns="42227" rIns="84452" bIns="42227"/>
            <a:lstStyle/>
            <a:p>
              <a:pPr defTabSz="1220202"/>
              <a:endParaRPr lang="en-GB" dirty="0">
                <a:ln>
                  <a:solidFill>
                    <a:schemeClr val="tx1"/>
                  </a:solidFill>
                  <a:prstDash val="solid"/>
                </a:ln>
              </a:endParaRPr>
            </a:p>
          </p:txBody>
        </p:sp>
        <p:sp>
          <p:nvSpPr>
            <p:cNvPr id="6" name="Freeform 22">
              <a:hlinkClick r:id="rId3" action="ppaction://hlinkpres?slideindex=1&amp;slidetitle=Slide 1"/>
            </p:cNvPr>
            <p:cNvSpPr>
              <a:spLocks noChangeArrowheads="1"/>
            </p:cNvSpPr>
            <p:nvPr/>
          </p:nvSpPr>
          <p:spPr bwMode="auto">
            <a:xfrm rot="7515052">
              <a:off x="6670501" y="2160545"/>
              <a:ext cx="1993690" cy="1737743"/>
            </a:xfrm>
            <a:custGeom>
              <a:avLst/>
              <a:gdLst>
                <a:gd name="T0" fmla="*/ 18045 w 3907971"/>
                <a:gd name="T1" fmla="*/ 882726 h 3505200"/>
                <a:gd name="T2" fmla="*/ 250987 w 3907971"/>
                <a:gd name="T3" fmla="*/ 882726 h 3505200"/>
                <a:gd name="T4" fmla="*/ 300200 w 3907971"/>
                <a:gd name="T5" fmla="*/ 906827 h 3505200"/>
                <a:gd name="T6" fmla="*/ 454401 w 3907971"/>
                <a:gd name="T7" fmla="*/ 882726 h 3505200"/>
                <a:gd name="T8" fmla="*/ 562669 w 3907971"/>
                <a:gd name="T9" fmla="*/ 970094 h 3505200"/>
                <a:gd name="T10" fmla="*/ 564309 w 3907971"/>
                <a:gd name="T11" fmla="*/ 647735 h 3505200"/>
                <a:gd name="T12" fmla="*/ 570872 w 3907971"/>
                <a:gd name="T13" fmla="*/ 581455 h 3505200"/>
                <a:gd name="T14" fmla="*/ 549545 w 3907971"/>
                <a:gd name="T15" fmla="*/ 563378 h 3505200"/>
                <a:gd name="T16" fmla="*/ 554465 w 3907971"/>
                <a:gd name="T17" fmla="*/ 503124 h 3505200"/>
                <a:gd name="T18" fmla="*/ 547905 w 3907971"/>
                <a:gd name="T19" fmla="*/ 494085 h 3505200"/>
                <a:gd name="T20" fmla="*/ 552826 w 3907971"/>
                <a:gd name="T21" fmla="*/ 476010 h 3505200"/>
                <a:gd name="T22" fmla="*/ 562669 w 3907971"/>
                <a:gd name="T23" fmla="*/ 479022 h 3505200"/>
                <a:gd name="T24" fmla="*/ 565950 w 3907971"/>
                <a:gd name="T25" fmla="*/ 451907 h 3505200"/>
                <a:gd name="T26" fmla="*/ 580713 w 3907971"/>
                <a:gd name="T27" fmla="*/ 451907 h 3505200"/>
                <a:gd name="T28" fmla="*/ 588915 w 3907971"/>
                <a:gd name="T29" fmla="*/ 328387 h 3505200"/>
                <a:gd name="T30" fmla="*/ 452759 w 3907971"/>
                <a:gd name="T31" fmla="*/ 177750 h 3505200"/>
                <a:gd name="T32" fmla="*/ 396985 w 3907971"/>
                <a:gd name="T33" fmla="*/ 75318 h 3505200"/>
                <a:gd name="T34" fmla="*/ 374020 w 3907971"/>
                <a:gd name="T35" fmla="*/ 6025 h 3505200"/>
                <a:gd name="T36" fmla="*/ 352692 w 3907971"/>
                <a:gd name="T37" fmla="*/ 12052 h 3505200"/>
                <a:gd name="T38" fmla="*/ 344491 w 3907971"/>
                <a:gd name="T39" fmla="*/ 39165 h 3505200"/>
                <a:gd name="T40" fmla="*/ 301841 w 3907971"/>
                <a:gd name="T41" fmla="*/ 39165 h 3505200"/>
                <a:gd name="T42" fmla="*/ 282156 w 3907971"/>
                <a:gd name="T43" fmla="*/ 39165 h 3505200"/>
                <a:gd name="T44" fmla="*/ 257550 w 3907971"/>
                <a:gd name="T45" fmla="*/ 111470 h 3505200"/>
                <a:gd name="T46" fmla="*/ 237863 w 3907971"/>
                <a:gd name="T47" fmla="*/ 111470 h 3505200"/>
                <a:gd name="T48" fmla="*/ 223102 w 3907971"/>
                <a:gd name="T49" fmla="*/ 48203 h 3505200"/>
                <a:gd name="T50" fmla="*/ 224741 w 3907971"/>
                <a:gd name="T51" fmla="*/ 0 h 3505200"/>
                <a:gd name="T52" fmla="*/ 175527 w 3907971"/>
                <a:gd name="T53" fmla="*/ 9038 h 3505200"/>
                <a:gd name="T54" fmla="*/ 167327 w 3907971"/>
                <a:gd name="T55" fmla="*/ 21088 h 3505200"/>
                <a:gd name="T56" fmla="*/ 180450 w 3907971"/>
                <a:gd name="T57" fmla="*/ 45192 h 3505200"/>
                <a:gd name="T58" fmla="*/ 188651 w 3907971"/>
                <a:gd name="T59" fmla="*/ 60254 h 3505200"/>
                <a:gd name="T60" fmla="*/ 188651 w 3907971"/>
                <a:gd name="T61" fmla="*/ 84355 h 3505200"/>
                <a:gd name="T62" fmla="*/ 200135 w 3907971"/>
                <a:gd name="T63" fmla="*/ 114483 h 3505200"/>
                <a:gd name="T64" fmla="*/ 200135 w 3907971"/>
                <a:gd name="T65" fmla="*/ 141597 h 3505200"/>
                <a:gd name="T66" fmla="*/ 213257 w 3907971"/>
                <a:gd name="T67" fmla="*/ 150636 h 3505200"/>
                <a:gd name="T68" fmla="*/ 221460 w 3907971"/>
                <a:gd name="T69" fmla="*/ 171724 h 3505200"/>
                <a:gd name="T70" fmla="*/ 221460 w 3907971"/>
                <a:gd name="T71" fmla="*/ 192812 h 3505200"/>
                <a:gd name="T72" fmla="*/ 216540 w 3907971"/>
                <a:gd name="T73" fmla="*/ 207877 h 3505200"/>
                <a:gd name="T74" fmla="*/ 231302 w 3907971"/>
                <a:gd name="T75" fmla="*/ 253069 h 3505200"/>
                <a:gd name="T76" fmla="*/ 224741 w 3907971"/>
                <a:gd name="T77" fmla="*/ 277171 h 3505200"/>
                <a:gd name="T78" fmla="*/ 214898 w 3907971"/>
                <a:gd name="T79" fmla="*/ 340437 h 3505200"/>
                <a:gd name="T80" fmla="*/ 198495 w 3907971"/>
                <a:gd name="T81" fmla="*/ 370565 h 3505200"/>
                <a:gd name="T82" fmla="*/ 183730 w 3907971"/>
                <a:gd name="T83" fmla="*/ 391654 h 3505200"/>
                <a:gd name="T84" fmla="*/ 168966 w 3907971"/>
                <a:gd name="T85" fmla="*/ 388640 h 3505200"/>
                <a:gd name="T86" fmla="*/ 159122 w 3907971"/>
                <a:gd name="T87" fmla="*/ 412743 h 3505200"/>
                <a:gd name="T88" fmla="*/ 144360 w 3907971"/>
                <a:gd name="T89" fmla="*/ 451907 h 3505200"/>
                <a:gd name="T90" fmla="*/ 124674 w 3907971"/>
                <a:gd name="T91" fmla="*/ 445882 h 3505200"/>
                <a:gd name="T92" fmla="*/ 111549 w 3907971"/>
                <a:gd name="T93" fmla="*/ 445882 h 3505200"/>
                <a:gd name="T94" fmla="*/ 98426 w 3907971"/>
                <a:gd name="T95" fmla="*/ 436844 h 3505200"/>
                <a:gd name="T96" fmla="*/ 77102 w 3907971"/>
                <a:gd name="T97" fmla="*/ 424792 h 3505200"/>
                <a:gd name="T98" fmla="*/ 55775 w 3907971"/>
                <a:gd name="T99" fmla="*/ 424792 h 3505200"/>
                <a:gd name="T100" fmla="*/ 24607 w 3907971"/>
                <a:gd name="T101" fmla="*/ 424792 h 3505200"/>
                <a:gd name="T102" fmla="*/ 19685 w 3907971"/>
                <a:gd name="T103" fmla="*/ 578441 h 3505200"/>
                <a:gd name="T104" fmla="*/ 8201 w 3907971"/>
                <a:gd name="T105" fmla="*/ 753178 h 3505200"/>
                <a:gd name="T106" fmla="*/ 0 w 3907971"/>
                <a:gd name="T107" fmla="*/ 837535 h 3505200"/>
                <a:gd name="T108" fmla="*/ 18045 w 3907971"/>
                <a:gd name="T109" fmla="*/ 882726 h 35052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907971"/>
                <a:gd name="T166" fmla="*/ 0 h 3505200"/>
                <a:gd name="T167" fmla="*/ 3907971 w 3907971"/>
                <a:gd name="T168" fmla="*/ 3505200 h 35052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907971" h="3505200">
                  <a:moveTo>
                    <a:pt x="119742" y="3189514"/>
                  </a:moveTo>
                  <a:lnTo>
                    <a:pt x="1665514" y="3189514"/>
                  </a:lnTo>
                  <a:lnTo>
                    <a:pt x="1992085" y="3276600"/>
                  </a:lnTo>
                  <a:lnTo>
                    <a:pt x="3015342" y="3189514"/>
                  </a:lnTo>
                  <a:lnTo>
                    <a:pt x="3733800" y="3505200"/>
                  </a:lnTo>
                  <a:lnTo>
                    <a:pt x="3744685" y="2340428"/>
                  </a:lnTo>
                  <a:lnTo>
                    <a:pt x="3788228" y="2100943"/>
                  </a:lnTo>
                  <a:lnTo>
                    <a:pt x="3646714" y="2035628"/>
                  </a:lnTo>
                  <a:lnTo>
                    <a:pt x="3679371" y="1817914"/>
                  </a:lnTo>
                  <a:lnTo>
                    <a:pt x="3635828" y="1785257"/>
                  </a:lnTo>
                  <a:lnTo>
                    <a:pt x="3668485" y="1719943"/>
                  </a:lnTo>
                  <a:cubicBezTo>
                    <a:pt x="3752143" y="1755796"/>
                    <a:pt x="3757043" y="1777317"/>
                    <a:pt x="3733800" y="1730828"/>
                  </a:cubicBezTo>
                  <a:lnTo>
                    <a:pt x="3755571" y="1632857"/>
                  </a:lnTo>
                  <a:lnTo>
                    <a:pt x="3853542" y="1632857"/>
                  </a:lnTo>
                  <a:lnTo>
                    <a:pt x="3907971" y="1186543"/>
                  </a:lnTo>
                  <a:lnTo>
                    <a:pt x="3004457" y="642257"/>
                  </a:lnTo>
                  <a:lnTo>
                    <a:pt x="2634342" y="272143"/>
                  </a:lnTo>
                  <a:lnTo>
                    <a:pt x="2481942" y="21771"/>
                  </a:lnTo>
                  <a:lnTo>
                    <a:pt x="2340428" y="43543"/>
                  </a:lnTo>
                  <a:lnTo>
                    <a:pt x="2286000" y="141514"/>
                  </a:lnTo>
                  <a:lnTo>
                    <a:pt x="2002971" y="141514"/>
                  </a:lnTo>
                  <a:lnTo>
                    <a:pt x="1872342" y="141514"/>
                  </a:lnTo>
                  <a:lnTo>
                    <a:pt x="1709057" y="402771"/>
                  </a:lnTo>
                  <a:lnTo>
                    <a:pt x="1578428" y="402771"/>
                  </a:lnTo>
                  <a:lnTo>
                    <a:pt x="1480457" y="174171"/>
                  </a:lnTo>
                  <a:lnTo>
                    <a:pt x="1491342" y="0"/>
                  </a:lnTo>
                  <a:lnTo>
                    <a:pt x="1164771" y="32657"/>
                  </a:lnTo>
                  <a:lnTo>
                    <a:pt x="1110342" y="76200"/>
                  </a:lnTo>
                  <a:lnTo>
                    <a:pt x="1197428" y="163285"/>
                  </a:lnTo>
                  <a:lnTo>
                    <a:pt x="1251857" y="217714"/>
                  </a:lnTo>
                  <a:lnTo>
                    <a:pt x="1251857" y="304800"/>
                  </a:lnTo>
                  <a:lnTo>
                    <a:pt x="1328057" y="413657"/>
                  </a:lnTo>
                  <a:lnTo>
                    <a:pt x="1328057" y="511628"/>
                  </a:lnTo>
                  <a:lnTo>
                    <a:pt x="1415142" y="544285"/>
                  </a:lnTo>
                  <a:lnTo>
                    <a:pt x="1469571" y="620485"/>
                  </a:lnTo>
                  <a:lnTo>
                    <a:pt x="1469571" y="696685"/>
                  </a:lnTo>
                  <a:lnTo>
                    <a:pt x="1436914" y="751114"/>
                  </a:lnTo>
                  <a:lnTo>
                    <a:pt x="1534885" y="914400"/>
                  </a:lnTo>
                  <a:lnTo>
                    <a:pt x="1491342" y="1001485"/>
                  </a:lnTo>
                  <a:lnTo>
                    <a:pt x="1426028" y="1230085"/>
                  </a:lnTo>
                  <a:lnTo>
                    <a:pt x="1317171" y="1338943"/>
                  </a:lnTo>
                  <a:lnTo>
                    <a:pt x="1219200" y="1415143"/>
                  </a:lnTo>
                  <a:lnTo>
                    <a:pt x="1121228" y="1404257"/>
                  </a:lnTo>
                  <a:lnTo>
                    <a:pt x="1055914" y="1491343"/>
                  </a:lnTo>
                  <a:lnTo>
                    <a:pt x="957942" y="1632857"/>
                  </a:lnTo>
                  <a:lnTo>
                    <a:pt x="827314" y="1611085"/>
                  </a:lnTo>
                  <a:lnTo>
                    <a:pt x="740228" y="1611085"/>
                  </a:lnTo>
                  <a:lnTo>
                    <a:pt x="653142" y="1578428"/>
                  </a:lnTo>
                  <a:lnTo>
                    <a:pt x="511628" y="1534885"/>
                  </a:lnTo>
                  <a:lnTo>
                    <a:pt x="370114" y="1534885"/>
                  </a:lnTo>
                  <a:lnTo>
                    <a:pt x="163285" y="1534885"/>
                  </a:lnTo>
                  <a:lnTo>
                    <a:pt x="130628" y="2090057"/>
                  </a:lnTo>
                  <a:lnTo>
                    <a:pt x="54428" y="2721428"/>
                  </a:lnTo>
                  <a:lnTo>
                    <a:pt x="0" y="3026228"/>
                  </a:lnTo>
                  <a:lnTo>
                    <a:pt x="119742" y="3189514"/>
                  </a:lnTo>
                  <a:close/>
                </a:path>
              </a:pathLst>
            </a:custGeom>
            <a:solidFill>
              <a:srgbClr val="FF0000">
                <a:alpha val="41176"/>
              </a:srgbClr>
            </a:solidFill>
            <a:ln w="76200" algn="ctr">
              <a:solidFill>
                <a:srgbClr val="333300"/>
              </a:solidFill>
              <a:prstDash val="sysDot"/>
              <a:round/>
              <a:headEnd/>
              <a:tailEnd/>
            </a:ln>
          </p:spPr>
          <p:txBody>
            <a:bodyPr lIns="84452" tIns="42227" rIns="84452" bIns="42227"/>
            <a:lstStyle/>
            <a:p>
              <a:pPr defTabSz="1220202"/>
              <a:endParaRPr lang="en-US" dirty="0"/>
            </a:p>
          </p:txBody>
        </p:sp>
        <p:sp>
          <p:nvSpPr>
            <p:cNvPr id="7" name="Freeform 16">
              <a:hlinkClick r:id="rId3" action="ppaction://hlinkpres?slideindex=2&amp;slidetitle=Slide 2"/>
            </p:cNvPr>
            <p:cNvSpPr>
              <a:spLocks noChangeArrowheads="1"/>
            </p:cNvSpPr>
            <p:nvPr/>
          </p:nvSpPr>
          <p:spPr bwMode="auto">
            <a:xfrm rot="7515052">
              <a:off x="6945762" y="2990504"/>
              <a:ext cx="3187463" cy="2217184"/>
            </a:xfrm>
            <a:custGeom>
              <a:avLst/>
              <a:gdLst>
                <a:gd name="T0" fmla="*/ 0 w 6047094"/>
                <a:gd name="T1" fmla="*/ 0 h 4304794"/>
                <a:gd name="T2" fmla="*/ 6047094 w 6047094"/>
                <a:gd name="T3" fmla="*/ 4304794 h 4304794"/>
              </a:gdLst>
              <a:ahLst/>
              <a:cxnLst/>
              <a:rect l="T0" t="T1" r="T2" b="T3"/>
              <a:pathLst>
                <a:path w="6047094" h="4304794">
                  <a:moveTo>
                    <a:pt x="0" y="500958"/>
                  </a:moveTo>
                  <a:lnTo>
                    <a:pt x="488123" y="240510"/>
                  </a:lnTo>
                  <a:lnTo>
                    <a:pt x="716564" y="180691"/>
                  </a:lnTo>
                  <a:lnTo>
                    <a:pt x="1002593" y="0"/>
                  </a:lnTo>
                  <a:lnTo>
                    <a:pt x="1054180" y="385936"/>
                  </a:lnTo>
                  <a:lnTo>
                    <a:pt x="1068694" y="690736"/>
                  </a:lnTo>
                  <a:lnTo>
                    <a:pt x="1184808" y="922965"/>
                  </a:lnTo>
                  <a:lnTo>
                    <a:pt x="1315437" y="1111651"/>
                  </a:lnTo>
                  <a:lnTo>
                    <a:pt x="1837951" y="1619651"/>
                  </a:lnTo>
                  <a:lnTo>
                    <a:pt x="2070180" y="1866394"/>
                  </a:lnTo>
                  <a:lnTo>
                    <a:pt x="2404008" y="1779308"/>
                  </a:lnTo>
                  <a:lnTo>
                    <a:pt x="2360466" y="1648679"/>
                  </a:lnTo>
                  <a:lnTo>
                    <a:pt x="2433037" y="1518051"/>
                  </a:lnTo>
                  <a:lnTo>
                    <a:pt x="2543235" y="1497017"/>
                  </a:lnTo>
                  <a:lnTo>
                    <a:pt x="2621723" y="1474508"/>
                  </a:lnTo>
                  <a:lnTo>
                    <a:pt x="2723323" y="1532565"/>
                  </a:lnTo>
                  <a:lnTo>
                    <a:pt x="3013608" y="1503536"/>
                  </a:lnTo>
                  <a:lnTo>
                    <a:pt x="3158751" y="1808336"/>
                  </a:lnTo>
                  <a:lnTo>
                    <a:pt x="3245837" y="1938965"/>
                  </a:lnTo>
                  <a:lnTo>
                    <a:pt x="3361951" y="2026051"/>
                  </a:lnTo>
                  <a:lnTo>
                    <a:pt x="3724808" y="1547079"/>
                  </a:lnTo>
                  <a:lnTo>
                    <a:pt x="3840923" y="1343879"/>
                  </a:lnTo>
                  <a:lnTo>
                    <a:pt x="3840923" y="1227765"/>
                  </a:lnTo>
                  <a:lnTo>
                    <a:pt x="4029608" y="1227765"/>
                  </a:lnTo>
                  <a:lnTo>
                    <a:pt x="4203780" y="1271308"/>
                  </a:lnTo>
                  <a:lnTo>
                    <a:pt x="4218294" y="1329365"/>
                  </a:lnTo>
                  <a:lnTo>
                    <a:pt x="4334408" y="1242279"/>
                  </a:lnTo>
                  <a:lnTo>
                    <a:pt x="4334408" y="1329365"/>
                  </a:lnTo>
                  <a:lnTo>
                    <a:pt x="4479551" y="1227765"/>
                  </a:lnTo>
                  <a:lnTo>
                    <a:pt x="4523094" y="1343879"/>
                  </a:lnTo>
                  <a:lnTo>
                    <a:pt x="4682751" y="1343879"/>
                  </a:lnTo>
                  <a:lnTo>
                    <a:pt x="4958523" y="1576108"/>
                  </a:lnTo>
                  <a:lnTo>
                    <a:pt x="5016580" y="1663194"/>
                  </a:lnTo>
                  <a:lnTo>
                    <a:pt x="5234294" y="1750279"/>
                  </a:lnTo>
                  <a:lnTo>
                    <a:pt x="5292351" y="1750279"/>
                  </a:lnTo>
                  <a:lnTo>
                    <a:pt x="5292351" y="1822851"/>
                  </a:lnTo>
                  <a:cubicBezTo>
                    <a:pt x="5543899" y="1852444"/>
                    <a:pt x="5539094" y="1934694"/>
                    <a:pt x="5539094" y="1837365"/>
                  </a:cubicBezTo>
                  <a:lnTo>
                    <a:pt x="5655208" y="1808336"/>
                  </a:lnTo>
                  <a:lnTo>
                    <a:pt x="5727780" y="1967994"/>
                  </a:lnTo>
                  <a:lnTo>
                    <a:pt x="5945494" y="1982508"/>
                  </a:lnTo>
                  <a:lnTo>
                    <a:pt x="6047094" y="2069594"/>
                  </a:lnTo>
                  <a:lnTo>
                    <a:pt x="6047094" y="2229251"/>
                  </a:lnTo>
                  <a:lnTo>
                    <a:pt x="6047094" y="2330851"/>
                  </a:lnTo>
                  <a:lnTo>
                    <a:pt x="5989037" y="2461479"/>
                  </a:lnTo>
                  <a:lnTo>
                    <a:pt x="5901951" y="2475994"/>
                  </a:lnTo>
                  <a:lnTo>
                    <a:pt x="5814866" y="2577594"/>
                  </a:lnTo>
                  <a:lnTo>
                    <a:pt x="5756808" y="2737251"/>
                  </a:lnTo>
                  <a:lnTo>
                    <a:pt x="5655208" y="3042051"/>
                  </a:lnTo>
                  <a:lnTo>
                    <a:pt x="5626180" y="3288794"/>
                  </a:lnTo>
                  <a:lnTo>
                    <a:pt x="5698751" y="3346851"/>
                  </a:lnTo>
                  <a:lnTo>
                    <a:pt x="5640694" y="3477479"/>
                  </a:lnTo>
                  <a:lnTo>
                    <a:pt x="5452008" y="3462965"/>
                  </a:lnTo>
                  <a:lnTo>
                    <a:pt x="5292351" y="3506508"/>
                  </a:lnTo>
                  <a:lnTo>
                    <a:pt x="5205266" y="3491994"/>
                  </a:lnTo>
                  <a:lnTo>
                    <a:pt x="5176237" y="3593594"/>
                  </a:lnTo>
                  <a:lnTo>
                    <a:pt x="5074637" y="3622622"/>
                  </a:lnTo>
                  <a:lnTo>
                    <a:pt x="5060123" y="3680679"/>
                  </a:lnTo>
                  <a:lnTo>
                    <a:pt x="4885951" y="3622622"/>
                  </a:lnTo>
                  <a:lnTo>
                    <a:pt x="4914980" y="3811308"/>
                  </a:lnTo>
                  <a:lnTo>
                    <a:pt x="4639208" y="3869365"/>
                  </a:lnTo>
                  <a:lnTo>
                    <a:pt x="4552123" y="3825822"/>
                  </a:lnTo>
                  <a:lnTo>
                    <a:pt x="4494066" y="3941936"/>
                  </a:lnTo>
                  <a:lnTo>
                    <a:pt x="4494066" y="4072565"/>
                  </a:lnTo>
                  <a:lnTo>
                    <a:pt x="4581151" y="4130622"/>
                  </a:lnTo>
                  <a:lnTo>
                    <a:pt x="4494066" y="4203194"/>
                  </a:lnTo>
                  <a:lnTo>
                    <a:pt x="4436008" y="4261251"/>
                  </a:lnTo>
                  <a:lnTo>
                    <a:pt x="4392466" y="4304794"/>
                  </a:lnTo>
                  <a:lnTo>
                    <a:pt x="3550637" y="3811308"/>
                  </a:lnTo>
                  <a:lnTo>
                    <a:pt x="3405494" y="3651651"/>
                  </a:lnTo>
                  <a:cubicBezTo>
                    <a:pt x="3347437" y="3637137"/>
                    <a:pt x="3284849" y="3634871"/>
                    <a:pt x="3231323" y="3608108"/>
                  </a:cubicBezTo>
                  <a:cubicBezTo>
                    <a:pt x="3211971" y="3598432"/>
                    <a:pt x="3202294" y="3550051"/>
                    <a:pt x="3202294" y="3550051"/>
                  </a:cubicBezTo>
                  <a:lnTo>
                    <a:pt x="2955551" y="3259765"/>
                  </a:lnTo>
                  <a:lnTo>
                    <a:pt x="2824923" y="3100108"/>
                  </a:lnTo>
                  <a:lnTo>
                    <a:pt x="2694294" y="3114622"/>
                  </a:lnTo>
                  <a:lnTo>
                    <a:pt x="2650751" y="3187194"/>
                  </a:lnTo>
                  <a:lnTo>
                    <a:pt x="2244351" y="3187194"/>
                  </a:lnTo>
                  <a:lnTo>
                    <a:pt x="2113723" y="3346851"/>
                  </a:lnTo>
                  <a:lnTo>
                    <a:pt x="2070180" y="3346851"/>
                  </a:lnTo>
                  <a:lnTo>
                    <a:pt x="2084694" y="3419422"/>
                  </a:lnTo>
                  <a:cubicBezTo>
                    <a:pt x="1939897" y="3451600"/>
                    <a:pt x="1954066" y="3493056"/>
                    <a:pt x="1954066" y="3404908"/>
                  </a:cubicBezTo>
                  <a:lnTo>
                    <a:pt x="1852466" y="3230736"/>
                  </a:lnTo>
                  <a:lnTo>
                    <a:pt x="1852466" y="3056565"/>
                  </a:lnTo>
                  <a:lnTo>
                    <a:pt x="1765380" y="3100108"/>
                  </a:lnTo>
                  <a:lnTo>
                    <a:pt x="1707323" y="3085594"/>
                  </a:lnTo>
                  <a:lnTo>
                    <a:pt x="1504123" y="3085594"/>
                  </a:lnTo>
                  <a:lnTo>
                    <a:pt x="1300923" y="3114622"/>
                  </a:lnTo>
                  <a:lnTo>
                    <a:pt x="909037" y="3114622"/>
                  </a:lnTo>
                  <a:lnTo>
                    <a:pt x="909037" y="2882394"/>
                  </a:lnTo>
                  <a:lnTo>
                    <a:pt x="821951" y="2882394"/>
                  </a:lnTo>
                  <a:lnTo>
                    <a:pt x="909037" y="2693708"/>
                  </a:lnTo>
                  <a:lnTo>
                    <a:pt x="909037" y="2621136"/>
                  </a:lnTo>
                  <a:lnTo>
                    <a:pt x="967094" y="2606622"/>
                  </a:lnTo>
                  <a:lnTo>
                    <a:pt x="938066" y="2490508"/>
                  </a:lnTo>
                  <a:lnTo>
                    <a:pt x="836466" y="2475994"/>
                  </a:lnTo>
                  <a:lnTo>
                    <a:pt x="880008" y="2185708"/>
                  </a:lnTo>
                  <a:lnTo>
                    <a:pt x="923551" y="2185708"/>
                  </a:lnTo>
                  <a:lnTo>
                    <a:pt x="923551" y="2113136"/>
                  </a:lnTo>
                  <a:lnTo>
                    <a:pt x="865494" y="2084108"/>
                  </a:lnTo>
                  <a:lnTo>
                    <a:pt x="909037" y="1909936"/>
                  </a:lnTo>
                  <a:lnTo>
                    <a:pt x="1112237" y="1909936"/>
                  </a:lnTo>
                  <a:lnTo>
                    <a:pt x="1373494" y="1967994"/>
                  </a:lnTo>
                  <a:lnTo>
                    <a:pt x="1431551" y="1909936"/>
                  </a:lnTo>
                  <a:lnTo>
                    <a:pt x="1446066" y="1866394"/>
                  </a:lnTo>
                  <a:lnTo>
                    <a:pt x="357494" y="879422"/>
                  </a:lnTo>
                  <a:lnTo>
                    <a:pt x="154294" y="734279"/>
                  </a:lnTo>
                  <a:lnTo>
                    <a:pt x="0" y="500958"/>
                  </a:lnTo>
                  <a:close/>
                </a:path>
              </a:pathLst>
            </a:custGeom>
            <a:solidFill>
              <a:srgbClr val="FFFF00">
                <a:alpha val="50195"/>
              </a:srgbClr>
            </a:solidFill>
            <a:ln w="76200" algn="ctr">
              <a:solidFill>
                <a:srgbClr val="333300"/>
              </a:solidFill>
              <a:prstDash val="sysDot"/>
              <a:round/>
              <a:headEnd/>
              <a:tailEnd/>
            </a:ln>
          </p:spPr>
          <p:txBody>
            <a:bodyPr lIns="84452" tIns="42227" rIns="84452" bIns="42227"/>
            <a:lstStyle/>
            <a:p>
              <a:pPr defTabSz="1220202"/>
              <a:endParaRPr lang="en-US" dirty="0"/>
            </a:p>
          </p:txBody>
        </p:sp>
        <p:sp>
          <p:nvSpPr>
            <p:cNvPr id="8" name="Freeform 7"/>
            <p:cNvSpPr/>
            <p:nvPr/>
          </p:nvSpPr>
          <p:spPr>
            <a:xfrm>
              <a:off x="647702" y="1541443"/>
              <a:ext cx="7137400" cy="2679699"/>
            </a:xfrm>
            <a:custGeom>
              <a:avLst/>
              <a:gdLst>
                <a:gd name="connsiteX0" fmla="*/ 7137400 w 7137400"/>
                <a:gd name="connsiteY0" fmla="*/ 0 h 2679700"/>
                <a:gd name="connsiteX1" fmla="*/ 6858000 w 7137400"/>
                <a:gd name="connsiteY1" fmla="*/ 355600 h 2679700"/>
                <a:gd name="connsiteX2" fmla="*/ 6451600 w 7137400"/>
                <a:gd name="connsiteY2" fmla="*/ 889000 h 2679700"/>
                <a:gd name="connsiteX3" fmla="*/ 6057900 w 7137400"/>
                <a:gd name="connsiteY3" fmla="*/ 1485900 h 2679700"/>
                <a:gd name="connsiteX4" fmla="*/ 5778500 w 7137400"/>
                <a:gd name="connsiteY4" fmla="*/ 1663700 h 2679700"/>
                <a:gd name="connsiteX5" fmla="*/ 5359400 w 7137400"/>
                <a:gd name="connsiteY5" fmla="*/ 1993900 h 2679700"/>
                <a:gd name="connsiteX6" fmla="*/ 5156200 w 7137400"/>
                <a:gd name="connsiteY6" fmla="*/ 2057400 h 2679700"/>
                <a:gd name="connsiteX7" fmla="*/ 4660900 w 7137400"/>
                <a:gd name="connsiteY7" fmla="*/ 2095500 h 2679700"/>
                <a:gd name="connsiteX8" fmla="*/ 3987800 w 7137400"/>
                <a:gd name="connsiteY8" fmla="*/ 2133600 h 2679700"/>
                <a:gd name="connsiteX9" fmla="*/ 3619500 w 7137400"/>
                <a:gd name="connsiteY9" fmla="*/ 2286000 h 2679700"/>
                <a:gd name="connsiteX10" fmla="*/ 2413000 w 7137400"/>
                <a:gd name="connsiteY10" fmla="*/ 2679700 h 2679700"/>
                <a:gd name="connsiteX11" fmla="*/ 1168400 w 7137400"/>
                <a:gd name="connsiteY11" fmla="*/ 2159000 h 2679700"/>
                <a:gd name="connsiteX12" fmla="*/ 431800 w 7137400"/>
                <a:gd name="connsiteY12" fmla="*/ 1828800 h 2679700"/>
                <a:gd name="connsiteX13" fmla="*/ 0 w 7137400"/>
                <a:gd name="connsiteY13" fmla="*/ 1727200 h 267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37400" h="2679700">
                  <a:moveTo>
                    <a:pt x="7137400" y="0"/>
                  </a:moveTo>
                  <a:lnTo>
                    <a:pt x="6858000" y="355600"/>
                  </a:lnTo>
                  <a:lnTo>
                    <a:pt x="6451600" y="889000"/>
                  </a:lnTo>
                  <a:lnTo>
                    <a:pt x="6057900" y="1485900"/>
                  </a:lnTo>
                  <a:lnTo>
                    <a:pt x="5778500" y="1663700"/>
                  </a:lnTo>
                  <a:lnTo>
                    <a:pt x="5359400" y="1993900"/>
                  </a:lnTo>
                  <a:lnTo>
                    <a:pt x="5156200" y="2057400"/>
                  </a:lnTo>
                  <a:lnTo>
                    <a:pt x="4660900" y="2095500"/>
                  </a:lnTo>
                  <a:lnTo>
                    <a:pt x="3987800" y="2133600"/>
                  </a:lnTo>
                  <a:lnTo>
                    <a:pt x="3619500" y="2286000"/>
                  </a:lnTo>
                  <a:lnTo>
                    <a:pt x="2413000" y="2679700"/>
                  </a:lnTo>
                  <a:lnTo>
                    <a:pt x="1168400" y="2159000"/>
                  </a:lnTo>
                  <a:lnTo>
                    <a:pt x="431800" y="1828800"/>
                  </a:lnTo>
                  <a:lnTo>
                    <a:pt x="0" y="1727200"/>
                  </a:ln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en-IN" dirty="0">
                <a:ln w="76200">
                  <a:solidFill>
                    <a:schemeClr val="tx1"/>
                  </a:solidFill>
                </a:ln>
              </a:endParaRPr>
            </a:p>
          </p:txBody>
        </p:sp>
        <p:sp>
          <p:nvSpPr>
            <p:cNvPr id="9" name="Freeform 8"/>
            <p:cNvSpPr/>
            <p:nvPr/>
          </p:nvSpPr>
          <p:spPr>
            <a:xfrm>
              <a:off x="-50800" y="1503343"/>
              <a:ext cx="1651000" cy="2921001"/>
            </a:xfrm>
            <a:custGeom>
              <a:avLst/>
              <a:gdLst>
                <a:gd name="connsiteX0" fmla="*/ 0 w 1651000"/>
                <a:gd name="connsiteY0" fmla="*/ 2921000 h 2921000"/>
                <a:gd name="connsiteX1" fmla="*/ 1651000 w 1651000"/>
                <a:gd name="connsiteY1" fmla="*/ 0 h 2921000"/>
              </a:gdLst>
              <a:ahLst/>
              <a:cxnLst>
                <a:cxn ang="0">
                  <a:pos x="connsiteX0" y="connsiteY0"/>
                </a:cxn>
                <a:cxn ang="0">
                  <a:pos x="connsiteX1" y="connsiteY1"/>
                </a:cxn>
              </a:cxnLst>
              <a:rect l="l" t="t" r="r" b="b"/>
              <a:pathLst>
                <a:path w="1651000" h="2921000">
                  <a:moveTo>
                    <a:pt x="0" y="2921000"/>
                  </a:moveTo>
                  <a:lnTo>
                    <a:pt x="1651000" y="0"/>
                  </a:ln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en-IN" dirty="0"/>
            </a:p>
          </p:txBody>
        </p:sp>
        <p:sp>
          <p:nvSpPr>
            <p:cNvPr id="10" name="Freeform 9"/>
            <p:cNvSpPr/>
            <p:nvPr/>
          </p:nvSpPr>
          <p:spPr>
            <a:xfrm>
              <a:off x="3746504" y="1516038"/>
              <a:ext cx="2209801" cy="6578600"/>
            </a:xfrm>
            <a:custGeom>
              <a:avLst/>
              <a:gdLst>
                <a:gd name="connsiteX0" fmla="*/ 0 w 2197100"/>
                <a:gd name="connsiteY0" fmla="*/ 0 h 6502400"/>
                <a:gd name="connsiteX1" fmla="*/ 368300 w 2197100"/>
                <a:gd name="connsiteY1" fmla="*/ 1651000 h 6502400"/>
                <a:gd name="connsiteX2" fmla="*/ 685800 w 2197100"/>
                <a:gd name="connsiteY2" fmla="*/ 2984500 h 6502400"/>
                <a:gd name="connsiteX3" fmla="*/ 901700 w 2197100"/>
                <a:gd name="connsiteY3" fmla="*/ 4178300 h 6502400"/>
                <a:gd name="connsiteX4" fmla="*/ 1206500 w 2197100"/>
                <a:gd name="connsiteY4" fmla="*/ 4686300 h 6502400"/>
                <a:gd name="connsiteX5" fmla="*/ 1638300 w 2197100"/>
                <a:gd name="connsiteY5" fmla="*/ 5537200 h 6502400"/>
                <a:gd name="connsiteX6" fmla="*/ 2032000 w 2197100"/>
                <a:gd name="connsiteY6" fmla="*/ 6210300 h 6502400"/>
                <a:gd name="connsiteX7" fmla="*/ 2197100 w 2197100"/>
                <a:gd name="connsiteY7" fmla="*/ 6502400 h 6502400"/>
                <a:gd name="connsiteX0" fmla="*/ 0 w 2209800"/>
                <a:gd name="connsiteY0" fmla="*/ 0 h 6578600"/>
                <a:gd name="connsiteX1" fmla="*/ 381000 w 2209800"/>
                <a:gd name="connsiteY1" fmla="*/ 1727200 h 6578600"/>
                <a:gd name="connsiteX2" fmla="*/ 698500 w 2209800"/>
                <a:gd name="connsiteY2" fmla="*/ 3060700 h 6578600"/>
                <a:gd name="connsiteX3" fmla="*/ 914400 w 2209800"/>
                <a:gd name="connsiteY3" fmla="*/ 4254500 h 6578600"/>
                <a:gd name="connsiteX4" fmla="*/ 1219200 w 2209800"/>
                <a:gd name="connsiteY4" fmla="*/ 4762500 h 6578600"/>
                <a:gd name="connsiteX5" fmla="*/ 1651000 w 2209800"/>
                <a:gd name="connsiteY5" fmla="*/ 5613400 h 6578600"/>
                <a:gd name="connsiteX6" fmla="*/ 2044700 w 2209800"/>
                <a:gd name="connsiteY6" fmla="*/ 6286500 h 6578600"/>
                <a:gd name="connsiteX7" fmla="*/ 2209800 w 2209800"/>
                <a:gd name="connsiteY7" fmla="*/ 6578600 h 657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9800" h="6578600">
                  <a:moveTo>
                    <a:pt x="0" y="0"/>
                  </a:moveTo>
                  <a:lnTo>
                    <a:pt x="381000" y="1727200"/>
                  </a:lnTo>
                  <a:lnTo>
                    <a:pt x="698500" y="3060700"/>
                  </a:lnTo>
                  <a:lnTo>
                    <a:pt x="914400" y="4254500"/>
                  </a:lnTo>
                  <a:lnTo>
                    <a:pt x="1219200" y="4762500"/>
                  </a:lnTo>
                  <a:lnTo>
                    <a:pt x="1651000" y="5613400"/>
                  </a:lnTo>
                  <a:lnTo>
                    <a:pt x="2044700" y="6286500"/>
                  </a:lnTo>
                  <a:lnTo>
                    <a:pt x="2209800" y="6578600"/>
                  </a:ln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en-IN" dirty="0"/>
            </a:p>
          </p:txBody>
        </p:sp>
        <p:sp>
          <p:nvSpPr>
            <p:cNvPr id="11" name="TextBox 10"/>
            <p:cNvSpPr txBox="1"/>
            <p:nvPr/>
          </p:nvSpPr>
          <p:spPr>
            <a:xfrm>
              <a:off x="461514" y="4324565"/>
              <a:ext cx="2328175" cy="932551"/>
            </a:xfrm>
            <a:prstGeom prst="rect">
              <a:avLst/>
            </a:prstGeom>
            <a:solidFill>
              <a:schemeClr val="tx2">
                <a:lumMod val="60000"/>
                <a:lumOff val="40000"/>
              </a:schemeClr>
            </a:solidFill>
          </p:spPr>
          <p:style>
            <a:lnRef idx="0">
              <a:schemeClr val="accent3"/>
            </a:lnRef>
            <a:fillRef idx="3">
              <a:schemeClr val="accent3"/>
            </a:fillRef>
            <a:effectRef idx="3">
              <a:schemeClr val="accent3"/>
            </a:effectRef>
            <a:fontRef idx="minor">
              <a:schemeClr val="lt1"/>
            </a:fontRef>
          </p:style>
          <p:txBody>
            <a:bodyPr wrap="square" lIns="91395" tIns="45697" rIns="91395" bIns="45697" rtlCol="0">
              <a:spAutoFit/>
            </a:bodyPr>
            <a:lstStyle/>
            <a:p>
              <a:pPr algn="ctr"/>
              <a:r>
                <a:rPr lang="en-IN" sz="1800" dirty="0" smtClean="0"/>
                <a:t>CHAUDHARY CHARAN SINGH AIR PORT</a:t>
              </a:r>
              <a:endParaRPr lang="en-IN" sz="1800" dirty="0"/>
            </a:p>
          </p:txBody>
        </p:sp>
        <p:sp>
          <p:nvSpPr>
            <p:cNvPr id="12" name="TextBox 11"/>
            <p:cNvSpPr txBox="1"/>
            <p:nvPr/>
          </p:nvSpPr>
          <p:spPr>
            <a:xfrm>
              <a:off x="1779493" y="2404236"/>
              <a:ext cx="1419425" cy="652474"/>
            </a:xfrm>
            <a:prstGeom prst="rect">
              <a:avLst/>
            </a:prstGeom>
            <a:solidFill>
              <a:schemeClr val="tx2">
                <a:lumMod val="60000"/>
                <a:lumOff val="40000"/>
              </a:schemeClr>
            </a:solidFill>
          </p:spPr>
          <p:style>
            <a:lnRef idx="0">
              <a:schemeClr val="accent3"/>
            </a:lnRef>
            <a:fillRef idx="3">
              <a:schemeClr val="accent3"/>
            </a:fillRef>
            <a:effectRef idx="3">
              <a:schemeClr val="accent3"/>
            </a:effectRef>
            <a:fontRef idx="minor">
              <a:schemeClr val="lt1"/>
            </a:fontRef>
          </p:style>
          <p:txBody>
            <a:bodyPr wrap="square" lIns="91395" tIns="45697" rIns="91395" bIns="45697" rtlCol="0">
              <a:spAutoFit/>
            </a:bodyPr>
            <a:lstStyle/>
            <a:p>
              <a:pPr algn="ctr"/>
              <a:r>
                <a:rPr lang="en-IN" sz="1800" dirty="0" smtClean="0"/>
                <a:t>LDA COLONY</a:t>
              </a:r>
              <a:endParaRPr lang="en-IN" sz="1800" dirty="0"/>
            </a:p>
          </p:txBody>
        </p:sp>
        <p:sp>
          <p:nvSpPr>
            <p:cNvPr id="13" name="TextBox 12"/>
            <p:cNvSpPr txBox="1"/>
            <p:nvPr/>
          </p:nvSpPr>
          <p:spPr>
            <a:xfrm>
              <a:off x="1384096" y="5472892"/>
              <a:ext cx="3441042" cy="992706"/>
            </a:xfrm>
            <a:prstGeom prst="rect">
              <a:avLst/>
            </a:prstGeom>
            <a:solidFill>
              <a:schemeClr val="tx2">
                <a:lumMod val="60000"/>
                <a:lumOff val="40000"/>
              </a:schemeClr>
            </a:solidFill>
          </p:spPr>
          <p:style>
            <a:lnRef idx="0">
              <a:schemeClr val="accent3"/>
            </a:lnRef>
            <a:fillRef idx="3">
              <a:schemeClr val="accent3"/>
            </a:fillRef>
            <a:effectRef idx="3">
              <a:schemeClr val="accent3"/>
            </a:effectRef>
            <a:fontRef idx="minor">
              <a:schemeClr val="lt1"/>
            </a:fontRef>
          </p:style>
          <p:txBody>
            <a:bodyPr wrap="square" lIns="91395" tIns="45697" rIns="91395" bIns="45697" rtlCol="0">
              <a:spAutoFit/>
            </a:bodyPr>
            <a:lstStyle/>
            <a:p>
              <a:pPr algn="ctr"/>
              <a:r>
                <a:rPr lang="en-IN" sz="1800" dirty="0" smtClean="0"/>
                <a:t>SANJAY GANDHI POST GRADUATE INSTITUTE of MEDICAL SCIENCES</a:t>
              </a:r>
              <a:endParaRPr lang="en-IN" sz="1800" dirty="0"/>
            </a:p>
          </p:txBody>
        </p:sp>
        <p:sp>
          <p:nvSpPr>
            <p:cNvPr id="14" name="TextBox 13"/>
            <p:cNvSpPr txBox="1"/>
            <p:nvPr/>
          </p:nvSpPr>
          <p:spPr>
            <a:xfrm>
              <a:off x="5564595" y="3890939"/>
              <a:ext cx="1598211" cy="932551"/>
            </a:xfrm>
            <a:prstGeom prst="rect">
              <a:avLst/>
            </a:prstGeom>
            <a:solidFill>
              <a:schemeClr val="tx2">
                <a:lumMod val="60000"/>
                <a:lumOff val="40000"/>
              </a:schemeClr>
            </a:solidFill>
          </p:spPr>
          <p:style>
            <a:lnRef idx="0">
              <a:schemeClr val="accent3"/>
            </a:lnRef>
            <a:fillRef idx="3">
              <a:schemeClr val="accent3"/>
            </a:fillRef>
            <a:effectRef idx="3">
              <a:schemeClr val="accent3"/>
            </a:effectRef>
            <a:fontRef idx="minor">
              <a:schemeClr val="lt1"/>
            </a:fontRef>
          </p:style>
          <p:txBody>
            <a:bodyPr wrap="square" lIns="91395" tIns="45697" rIns="91395" bIns="45697" rtlCol="0">
              <a:spAutoFit/>
            </a:bodyPr>
            <a:lstStyle/>
            <a:p>
              <a:pPr algn="ctr"/>
              <a:r>
                <a:rPr lang="en-IN" sz="1800" dirty="0" smtClean="0"/>
                <a:t>AWADH VIHAR COLONY</a:t>
              </a:r>
              <a:endParaRPr lang="en-IN" sz="1800" dirty="0"/>
            </a:p>
          </p:txBody>
        </p:sp>
        <p:sp>
          <p:nvSpPr>
            <p:cNvPr id="15" name="Freeform 14"/>
            <p:cNvSpPr/>
            <p:nvPr/>
          </p:nvSpPr>
          <p:spPr>
            <a:xfrm>
              <a:off x="7061206" y="1516042"/>
              <a:ext cx="5702299" cy="2209801"/>
            </a:xfrm>
            <a:custGeom>
              <a:avLst/>
              <a:gdLst>
                <a:gd name="connsiteX0" fmla="*/ 0 w 5702300"/>
                <a:gd name="connsiteY0" fmla="*/ 0 h 2209800"/>
                <a:gd name="connsiteX1" fmla="*/ 254000 w 5702300"/>
                <a:gd name="connsiteY1" fmla="*/ 139700 h 2209800"/>
                <a:gd name="connsiteX2" fmla="*/ 711200 w 5702300"/>
                <a:gd name="connsiteY2" fmla="*/ 292100 h 2209800"/>
                <a:gd name="connsiteX3" fmla="*/ 1270000 w 5702300"/>
                <a:gd name="connsiteY3" fmla="*/ 736600 h 2209800"/>
                <a:gd name="connsiteX4" fmla="*/ 1905000 w 5702300"/>
                <a:gd name="connsiteY4" fmla="*/ 1130300 h 2209800"/>
                <a:gd name="connsiteX5" fmla="*/ 2133600 w 5702300"/>
                <a:gd name="connsiteY5" fmla="*/ 1231900 h 2209800"/>
                <a:gd name="connsiteX6" fmla="*/ 2489200 w 5702300"/>
                <a:gd name="connsiteY6" fmla="*/ 1270000 h 2209800"/>
                <a:gd name="connsiteX7" fmla="*/ 2832100 w 5702300"/>
                <a:gd name="connsiteY7" fmla="*/ 1358900 h 2209800"/>
                <a:gd name="connsiteX8" fmla="*/ 3098800 w 5702300"/>
                <a:gd name="connsiteY8" fmla="*/ 1574800 h 2209800"/>
                <a:gd name="connsiteX9" fmla="*/ 3886200 w 5702300"/>
                <a:gd name="connsiteY9" fmla="*/ 1625600 h 2209800"/>
                <a:gd name="connsiteX10" fmla="*/ 4660900 w 5702300"/>
                <a:gd name="connsiteY10" fmla="*/ 1930400 h 2209800"/>
                <a:gd name="connsiteX11" fmla="*/ 5105400 w 5702300"/>
                <a:gd name="connsiteY11" fmla="*/ 2082800 h 2209800"/>
                <a:gd name="connsiteX12" fmla="*/ 5702300 w 5702300"/>
                <a:gd name="connsiteY12" fmla="*/ 220980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02300" h="2209800">
                  <a:moveTo>
                    <a:pt x="0" y="0"/>
                  </a:moveTo>
                  <a:lnTo>
                    <a:pt x="254000" y="139700"/>
                  </a:lnTo>
                  <a:lnTo>
                    <a:pt x="711200" y="292100"/>
                  </a:lnTo>
                  <a:lnTo>
                    <a:pt x="1270000" y="736600"/>
                  </a:lnTo>
                  <a:lnTo>
                    <a:pt x="1905000" y="1130300"/>
                  </a:lnTo>
                  <a:lnTo>
                    <a:pt x="2133600" y="1231900"/>
                  </a:lnTo>
                  <a:lnTo>
                    <a:pt x="2489200" y="1270000"/>
                  </a:lnTo>
                  <a:lnTo>
                    <a:pt x="2832100" y="1358900"/>
                  </a:lnTo>
                  <a:lnTo>
                    <a:pt x="3098800" y="1574800"/>
                  </a:lnTo>
                  <a:lnTo>
                    <a:pt x="3886200" y="1625600"/>
                  </a:lnTo>
                  <a:lnTo>
                    <a:pt x="4660900" y="1930400"/>
                  </a:lnTo>
                  <a:lnTo>
                    <a:pt x="5105400" y="2082800"/>
                  </a:lnTo>
                  <a:lnTo>
                    <a:pt x="5702300" y="2209800"/>
                  </a:ln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en-IN" dirty="0"/>
            </a:p>
          </p:txBody>
        </p:sp>
        <p:sp>
          <p:nvSpPr>
            <p:cNvPr id="16" name="TextBox 15"/>
            <p:cNvSpPr txBox="1"/>
            <p:nvPr/>
          </p:nvSpPr>
          <p:spPr>
            <a:xfrm>
              <a:off x="6727047" y="3033822"/>
              <a:ext cx="1419425" cy="397052"/>
            </a:xfrm>
            <a:prstGeom prst="rect">
              <a:avLst/>
            </a:prstGeom>
            <a:solidFill>
              <a:schemeClr val="tx2">
                <a:lumMod val="60000"/>
                <a:lumOff val="40000"/>
              </a:schemeClr>
            </a:solidFill>
          </p:spPr>
          <p:style>
            <a:lnRef idx="0">
              <a:schemeClr val="accent3"/>
            </a:lnRef>
            <a:fillRef idx="3">
              <a:schemeClr val="accent3"/>
            </a:fillRef>
            <a:effectRef idx="3">
              <a:schemeClr val="accent3"/>
            </a:effectRef>
            <a:fontRef idx="minor">
              <a:schemeClr val="lt1"/>
            </a:fontRef>
          </p:style>
          <p:txBody>
            <a:bodyPr wrap="square" lIns="91395" tIns="45697" rIns="91395" bIns="45697" rtlCol="0">
              <a:spAutoFit/>
            </a:bodyPr>
            <a:lstStyle/>
            <a:p>
              <a:pPr algn="ctr"/>
              <a:r>
                <a:rPr lang="en-IN" sz="1800" dirty="0" smtClean="0"/>
                <a:t>PHASE-1</a:t>
              </a:r>
              <a:endParaRPr lang="en-IN" sz="1800" dirty="0"/>
            </a:p>
          </p:txBody>
        </p:sp>
        <p:sp>
          <p:nvSpPr>
            <p:cNvPr id="17" name="TextBox 16"/>
            <p:cNvSpPr txBox="1"/>
            <p:nvPr/>
          </p:nvSpPr>
          <p:spPr>
            <a:xfrm>
              <a:off x="7436759" y="3923852"/>
              <a:ext cx="1419425" cy="397052"/>
            </a:xfrm>
            <a:prstGeom prst="rect">
              <a:avLst/>
            </a:prstGeom>
            <a:solidFill>
              <a:schemeClr val="tx2">
                <a:lumMod val="60000"/>
                <a:lumOff val="40000"/>
              </a:schemeClr>
            </a:solidFill>
          </p:spPr>
          <p:style>
            <a:lnRef idx="0">
              <a:schemeClr val="accent3"/>
            </a:lnRef>
            <a:fillRef idx="3">
              <a:schemeClr val="accent3"/>
            </a:fillRef>
            <a:effectRef idx="3">
              <a:schemeClr val="accent3"/>
            </a:effectRef>
            <a:fontRef idx="minor">
              <a:schemeClr val="lt1"/>
            </a:fontRef>
          </p:style>
          <p:txBody>
            <a:bodyPr wrap="square" lIns="91395" tIns="45697" rIns="91395" bIns="45697" rtlCol="0">
              <a:spAutoFit/>
            </a:bodyPr>
            <a:lstStyle/>
            <a:p>
              <a:pPr algn="ctr"/>
              <a:r>
                <a:rPr lang="en-IN" sz="1800" dirty="0" smtClean="0"/>
                <a:t>PHASE-2</a:t>
              </a:r>
              <a:endParaRPr lang="en-IN" sz="1800" dirty="0"/>
            </a:p>
          </p:txBody>
        </p:sp>
        <p:sp>
          <p:nvSpPr>
            <p:cNvPr id="18" name="TextBox 17"/>
            <p:cNvSpPr txBox="1"/>
            <p:nvPr/>
          </p:nvSpPr>
          <p:spPr>
            <a:xfrm>
              <a:off x="8159171" y="5144152"/>
              <a:ext cx="1499811" cy="397052"/>
            </a:xfrm>
            <a:prstGeom prst="rect">
              <a:avLst/>
            </a:prstGeom>
            <a:solidFill>
              <a:schemeClr val="tx2">
                <a:lumMod val="60000"/>
                <a:lumOff val="40000"/>
              </a:schemeClr>
            </a:solidFill>
          </p:spPr>
          <p:style>
            <a:lnRef idx="0">
              <a:schemeClr val="accent3"/>
            </a:lnRef>
            <a:fillRef idx="3">
              <a:schemeClr val="accent3"/>
            </a:fillRef>
            <a:effectRef idx="3">
              <a:schemeClr val="accent3"/>
            </a:effectRef>
            <a:fontRef idx="minor">
              <a:schemeClr val="lt1"/>
            </a:fontRef>
          </p:style>
          <p:txBody>
            <a:bodyPr wrap="square" lIns="91395" tIns="45697" rIns="91395" bIns="45697" rtlCol="0">
              <a:spAutoFit/>
            </a:bodyPr>
            <a:lstStyle/>
            <a:p>
              <a:pPr algn="ctr"/>
              <a:r>
                <a:rPr lang="en-IN" sz="1800" dirty="0" smtClean="0"/>
                <a:t>PHASE-3</a:t>
              </a:r>
              <a:endParaRPr lang="en-IN" sz="1800" dirty="0"/>
            </a:p>
          </p:txBody>
        </p:sp>
        <p:sp>
          <p:nvSpPr>
            <p:cNvPr id="19" name="Freeform 18"/>
            <p:cNvSpPr/>
            <p:nvPr/>
          </p:nvSpPr>
          <p:spPr>
            <a:xfrm>
              <a:off x="10401305" y="1503340"/>
              <a:ext cx="2209801" cy="6248400"/>
            </a:xfrm>
            <a:custGeom>
              <a:avLst/>
              <a:gdLst>
                <a:gd name="connsiteX0" fmla="*/ 698500 w 2209800"/>
                <a:gd name="connsiteY0" fmla="*/ 0 h 6248400"/>
                <a:gd name="connsiteX1" fmla="*/ 330200 w 2209800"/>
                <a:gd name="connsiteY1" fmla="*/ 596900 h 6248400"/>
                <a:gd name="connsiteX2" fmla="*/ 215900 w 2209800"/>
                <a:gd name="connsiteY2" fmla="*/ 914400 h 6248400"/>
                <a:gd name="connsiteX3" fmla="*/ 203200 w 2209800"/>
                <a:gd name="connsiteY3" fmla="*/ 1257300 h 6248400"/>
                <a:gd name="connsiteX4" fmla="*/ 177800 w 2209800"/>
                <a:gd name="connsiteY4" fmla="*/ 1536700 h 6248400"/>
                <a:gd name="connsiteX5" fmla="*/ 88900 w 2209800"/>
                <a:gd name="connsiteY5" fmla="*/ 1981200 h 6248400"/>
                <a:gd name="connsiteX6" fmla="*/ 0 w 2209800"/>
                <a:gd name="connsiteY6" fmla="*/ 2590800 h 6248400"/>
                <a:gd name="connsiteX7" fmla="*/ 114300 w 2209800"/>
                <a:gd name="connsiteY7" fmla="*/ 3060700 h 6248400"/>
                <a:gd name="connsiteX8" fmla="*/ 406400 w 2209800"/>
                <a:gd name="connsiteY8" fmla="*/ 3708400 h 6248400"/>
                <a:gd name="connsiteX9" fmla="*/ 965200 w 2209800"/>
                <a:gd name="connsiteY9" fmla="*/ 4508500 h 6248400"/>
                <a:gd name="connsiteX10" fmla="*/ 1587500 w 2209800"/>
                <a:gd name="connsiteY10" fmla="*/ 5499100 h 6248400"/>
                <a:gd name="connsiteX11" fmla="*/ 2209800 w 2209800"/>
                <a:gd name="connsiteY11" fmla="*/ 6248400 h 624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9800" h="6248400">
                  <a:moveTo>
                    <a:pt x="698500" y="0"/>
                  </a:moveTo>
                  <a:lnTo>
                    <a:pt x="330200" y="596900"/>
                  </a:lnTo>
                  <a:lnTo>
                    <a:pt x="215900" y="914400"/>
                  </a:lnTo>
                  <a:lnTo>
                    <a:pt x="203200" y="1257300"/>
                  </a:lnTo>
                  <a:lnTo>
                    <a:pt x="177800" y="1536700"/>
                  </a:lnTo>
                  <a:lnTo>
                    <a:pt x="88900" y="1981200"/>
                  </a:lnTo>
                  <a:lnTo>
                    <a:pt x="0" y="2590800"/>
                  </a:lnTo>
                  <a:lnTo>
                    <a:pt x="114300" y="3060700"/>
                  </a:lnTo>
                  <a:lnTo>
                    <a:pt x="406400" y="3708400"/>
                  </a:lnTo>
                  <a:lnTo>
                    <a:pt x="965200" y="4508500"/>
                  </a:lnTo>
                  <a:lnTo>
                    <a:pt x="1587500" y="5499100"/>
                  </a:lnTo>
                  <a:lnTo>
                    <a:pt x="2209800" y="6248400"/>
                  </a:lnTo>
                </a:path>
              </a:pathLst>
            </a:custGeom>
            <a:noFill/>
            <a:ln w="76200">
              <a:solidFill>
                <a:srgbClr val="00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en-IN" dirty="0">
                <a:ln w="57150">
                  <a:solidFill>
                    <a:schemeClr val="tx1"/>
                  </a:solidFill>
                </a:ln>
              </a:endParaRPr>
            </a:p>
          </p:txBody>
        </p:sp>
        <p:sp>
          <p:nvSpPr>
            <p:cNvPr id="20" name="TextBox 19"/>
            <p:cNvSpPr txBox="1"/>
            <p:nvPr/>
          </p:nvSpPr>
          <p:spPr>
            <a:xfrm rot="21292688">
              <a:off x="4510592" y="2966718"/>
              <a:ext cx="1537712" cy="707840"/>
            </a:xfrm>
            <a:prstGeom prst="rect">
              <a:avLst/>
            </a:prstGeom>
            <a:noFill/>
          </p:spPr>
          <p:txBody>
            <a:bodyPr wrap="square" lIns="91395" tIns="45697" rIns="91395" bIns="45697" rtlCol="0">
              <a:spAutoFit/>
            </a:bodyPr>
            <a:lstStyle/>
            <a:p>
              <a:r>
                <a:rPr lang="en-IN" sz="2000" dirty="0" smtClean="0">
                  <a:solidFill>
                    <a:srgbClr val="FFFF00"/>
                  </a:solidFill>
                </a:rPr>
                <a:t>60 mtr. Wide</a:t>
              </a:r>
              <a:endParaRPr lang="en-IN" sz="2000" dirty="0">
                <a:solidFill>
                  <a:srgbClr val="FFFF00"/>
                </a:solidFill>
              </a:endParaRPr>
            </a:p>
          </p:txBody>
        </p:sp>
        <p:sp>
          <p:nvSpPr>
            <p:cNvPr id="21" name="TextBox 20"/>
            <p:cNvSpPr txBox="1"/>
            <p:nvPr/>
          </p:nvSpPr>
          <p:spPr>
            <a:xfrm rot="18782598">
              <a:off x="5611283" y="2134266"/>
              <a:ext cx="2213917" cy="707840"/>
            </a:xfrm>
            <a:prstGeom prst="rect">
              <a:avLst/>
            </a:prstGeom>
            <a:noFill/>
          </p:spPr>
          <p:txBody>
            <a:bodyPr wrap="square" lIns="91395" tIns="45697" rIns="91395" bIns="45697" rtlCol="0">
              <a:spAutoFit/>
            </a:bodyPr>
            <a:lstStyle/>
            <a:p>
              <a:r>
                <a:rPr lang="en-IN" sz="2000" dirty="0">
                  <a:solidFill>
                    <a:srgbClr val="FFFF00"/>
                  </a:solidFill>
                </a:rPr>
                <a:t>Amar </a:t>
              </a:r>
              <a:r>
                <a:rPr lang="en-IN" sz="2000" dirty="0" smtClean="0">
                  <a:solidFill>
                    <a:srgbClr val="FFFF00"/>
                  </a:solidFill>
                </a:rPr>
                <a:t>Shaheedpath</a:t>
              </a:r>
              <a:endParaRPr lang="en-IN" sz="2000" dirty="0">
                <a:solidFill>
                  <a:srgbClr val="FFFF00"/>
                </a:solidFill>
              </a:endParaRPr>
            </a:p>
          </p:txBody>
        </p:sp>
        <p:sp>
          <p:nvSpPr>
            <p:cNvPr id="22" name="TextBox 21"/>
            <p:cNvSpPr txBox="1"/>
            <p:nvPr/>
          </p:nvSpPr>
          <p:spPr>
            <a:xfrm rot="1686497">
              <a:off x="7641717" y="1869251"/>
              <a:ext cx="2522248" cy="707840"/>
            </a:xfrm>
            <a:prstGeom prst="rect">
              <a:avLst/>
            </a:prstGeom>
            <a:noFill/>
          </p:spPr>
          <p:txBody>
            <a:bodyPr wrap="square" lIns="91395" tIns="45697" rIns="91395" bIns="45697" rtlCol="0">
              <a:spAutoFit/>
            </a:bodyPr>
            <a:lstStyle/>
            <a:p>
              <a:r>
                <a:rPr lang="en-IN" sz="2000" dirty="0" smtClean="0">
                  <a:solidFill>
                    <a:srgbClr val="FFFF00"/>
                  </a:solidFill>
                </a:rPr>
                <a:t>Sultanpur Road NH-56</a:t>
              </a:r>
              <a:endParaRPr lang="en-IN" sz="2000" dirty="0">
                <a:solidFill>
                  <a:srgbClr val="FFFF00"/>
                </a:solidFill>
              </a:endParaRPr>
            </a:p>
          </p:txBody>
        </p:sp>
        <p:sp>
          <p:nvSpPr>
            <p:cNvPr id="23" name="TextBox 22"/>
            <p:cNvSpPr txBox="1"/>
            <p:nvPr/>
          </p:nvSpPr>
          <p:spPr>
            <a:xfrm rot="3806220">
              <a:off x="4011890" y="6066595"/>
              <a:ext cx="2661778" cy="707874"/>
            </a:xfrm>
            <a:prstGeom prst="rect">
              <a:avLst/>
            </a:prstGeom>
            <a:noFill/>
          </p:spPr>
          <p:txBody>
            <a:bodyPr wrap="square" lIns="91395" tIns="45697" rIns="91395" bIns="45697" rtlCol="0">
              <a:spAutoFit/>
            </a:bodyPr>
            <a:lstStyle/>
            <a:p>
              <a:r>
                <a:rPr lang="en-IN" sz="2000" dirty="0" smtClean="0">
                  <a:solidFill>
                    <a:srgbClr val="FFFF00"/>
                  </a:solidFill>
                </a:rPr>
                <a:t>Raibarelly Road NH-24B</a:t>
              </a:r>
              <a:endParaRPr lang="en-IN" sz="2000" dirty="0">
                <a:solidFill>
                  <a:srgbClr val="FFFF00"/>
                </a:solidFill>
              </a:endParaRPr>
            </a:p>
          </p:txBody>
        </p:sp>
        <p:sp>
          <p:nvSpPr>
            <p:cNvPr id="24" name="TextBox 23"/>
            <p:cNvSpPr txBox="1"/>
            <p:nvPr/>
          </p:nvSpPr>
          <p:spPr>
            <a:xfrm rot="18063511">
              <a:off x="-588687" y="2343389"/>
              <a:ext cx="2661778" cy="400110"/>
            </a:xfrm>
            <a:prstGeom prst="rect">
              <a:avLst/>
            </a:prstGeom>
            <a:noFill/>
          </p:spPr>
          <p:txBody>
            <a:bodyPr wrap="square" lIns="91395" tIns="45697" rIns="91395" bIns="45697" rtlCol="0">
              <a:spAutoFit/>
            </a:bodyPr>
            <a:lstStyle/>
            <a:p>
              <a:r>
                <a:rPr lang="en-IN" sz="2000" dirty="0" smtClean="0">
                  <a:solidFill>
                    <a:srgbClr val="FFFF00"/>
                  </a:solidFill>
                </a:rPr>
                <a:t>Kanpur Road NH-25</a:t>
              </a:r>
              <a:endParaRPr lang="en-IN" sz="2000" dirty="0">
                <a:solidFill>
                  <a:srgbClr val="FFFF00"/>
                </a:solidFill>
              </a:endParaRPr>
            </a:p>
          </p:txBody>
        </p:sp>
        <p:sp>
          <p:nvSpPr>
            <p:cNvPr id="25" name="TextBox 24"/>
            <p:cNvSpPr txBox="1"/>
            <p:nvPr/>
          </p:nvSpPr>
          <p:spPr>
            <a:xfrm rot="4546699">
              <a:off x="9629400" y="4637635"/>
              <a:ext cx="2661778" cy="400110"/>
            </a:xfrm>
            <a:prstGeom prst="rect">
              <a:avLst/>
            </a:prstGeom>
            <a:noFill/>
          </p:spPr>
          <p:txBody>
            <a:bodyPr wrap="square" lIns="91395" tIns="45697" rIns="91395" bIns="45697" rtlCol="0">
              <a:spAutoFit/>
            </a:bodyPr>
            <a:lstStyle/>
            <a:p>
              <a:r>
                <a:rPr lang="en-IN" sz="2000" dirty="0" smtClean="0">
                  <a:solidFill>
                    <a:srgbClr val="FFFF00"/>
                  </a:solidFill>
                </a:rPr>
                <a:t>INDIRA CANAL</a:t>
              </a:r>
              <a:endParaRPr lang="en-IN" sz="2000" dirty="0">
                <a:solidFill>
                  <a:srgbClr val="FFFF00"/>
                </a:solidFill>
              </a:endParaRPr>
            </a:p>
          </p:txBody>
        </p:sp>
      </p:grpSp>
      <p:sp>
        <p:nvSpPr>
          <p:cNvPr id="26" name="TextBox 25"/>
          <p:cNvSpPr txBox="1"/>
          <p:nvPr/>
        </p:nvSpPr>
        <p:spPr>
          <a:xfrm>
            <a:off x="2483571" y="1106316"/>
            <a:ext cx="7498629" cy="646284"/>
          </a:xfrm>
          <a:prstGeom prst="rect">
            <a:avLst/>
          </a:prstGeom>
          <a:noFill/>
        </p:spPr>
        <p:txBody>
          <a:bodyPr wrap="none" lIns="91395" tIns="45697" rIns="91395" bIns="45697" rtlCol="0">
            <a:spAutoFit/>
          </a:bodyPr>
          <a:lstStyle/>
          <a:p>
            <a:pPr lvl="0" algn="ctr"/>
            <a:r>
              <a:rPr lang="en-IN" sz="3600" b="1" dirty="0" smtClean="0">
                <a:solidFill>
                  <a:srgbClr val="0000FF"/>
                </a:solidFill>
                <a:latin typeface="Arial Narrow" pitchFamily="34" charset="0"/>
              </a:rPr>
              <a:t>Location of Township on Satellite image </a:t>
            </a:r>
            <a:endParaRPr lang="en-GB" sz="3600" b="1" dirty="0">
              <a:solidFill>
                <a:srgbClr val="0000FF"/>
              </a:solidFill>
              <a:latin typeface="Arial Narrow" pitchFamily="34" charset="0"/>
            </a:endParaRPr>
          </a:p>
        </p:txBody>
      </p:sp>
      <p:pic>
        <p:nvPicPr>
          <p:cNvPr id="27" name="Picture 5" descr="D:\Siddharth\pics\Products\artistic n logo\Logos\API LOGO copy1.png"/>
          <p:cNvPicPr>
            <a:picLocks noChangeAspect="1" noChangeArrowheads="1"/>
          </p:cNvPicPr>
          <p:nvPr/>
        </p:nvPicPr>
        <p:blipFill>
          <a:blip r:embed="rId4" cstate="email"/>
          <a:srcRect/>
          <a:stretch>
            <a:fillRect/>
          </a:stretch>
        </p:blipFill>
        <p:spPr bwMode="auto">
          <a:xfrm>
            <a:off x="228600" y="228600"/>
            <a:ext cx="2514600" cy="702302"/>
          </a:xfrm>
          <a:prstGeom prst="rect">
            <a:avLst/>
          </a:prstGeom>
          <a:noFill/>
        </p:spPr>
      </p:pic>
      <p:pic>
        <p:nvPicPr>
          <p:cNvPr id="28" name="Picture 27" descr="D:\Siddharth\pics\Products\artistic n logo\Logos\SUNSHANT GOLF CITY LOGO copy.png"/>
          <p:cNvPicPr>
            <a:picLocks noChangeAspect="1" noChangeArrowheads="1"/>
          </p:cNvPicPr>
          <p:nvPr/>
        </p:nvPicPr>
        <p:blipFill>
          <a:blip r:embed="rId5" cstate="email"/>
          <a:srcRect/>
          <a:stretch>
            <a:fillRect/>
          </a:stretch>
        </p:blipFill>
        <p:spPr bwMode="auto">
          <a:xfrm>
            <a:off x="10479052" y="152400"/>
            <a:ext cx="2093948" cy="914400"/>
          </a:xfrm>
          <a:prstGeom prst="rect">
            <a:avLst/>
          </a:prstGeom>
          <a:noFill/>
        </p:spPr>
      </p:pic>
      <p:sp>
        <p:nvSpPr>
          <p:cNvPr id="30" name="Freeform 29"/>
          <p:cNvSpPr/>
          <p:nvPr/>
        </p:nvSpPr>
        <p:spPr>
          <a:xfrm>
            <a:off x="7755367" y="2765639"/>
            <a:ext cx="1084820" cy="1284648"/>
          </a:xfrm>
          <a:custGeom>
            <a:avLst/>
            <a:gdLst>
              <a:gd name="connsiteX0" fmla="*/ 233011 w 1084820"/>
              <a:gd name="connsiteY0" fmla="*/ 544152 h 1284648"/>
              <a:gd name="connsiteX1" fmla="*/ 182523 w 1084820"/>
              <a:gd name="connsiteY1" fmla="*/ 589031 h 1284648"/>
              <a:gd name="connsiteX2" fmla="*/ 171303 w 1084820"/>
              <a:gd name="connsiteY2" fmla="*/ 611470 h 1284648"/>
              <a:gd name="connsiteX3" fmla="*/ 137644 w 1084820"/>
              <a:gd name="connsiteY3" fmla="*/ 645129 h 1284648"/>
              <a:gd name="connsiteX4" fmla="*/ 87156 w 1084820"/>
              <a:gd name="connsiteY4" fmla="*/ 673178 h 1284648"/>
              <a:gd name="connsiteX5" fmla="*/ 53497 w 1084820"/>
              <a:gd name="connsiteY5" fmla="*/ 706837 h 1284648"/>
              <a:gd name="connsiteX6" fmla="*/ 36667 w 1084820"/>
              <a:gd name="connsiteY6" fmla="*/ 723667 h 1284648"/>
              <a:gd name="connsiteX7" fmla="*/ 19838 w 1084820"/>
              <a:gd name="connsiteY7" fmla="*/ 734886 h 1284648"/>
              <a:gd name="connsiteX8" fmla="*/ 14228 w 1084820"/>
              <a:gd name="connsiteY8" fmla="*/ 751716 h 1284648"/>
              <a:gd name="connsiteX9" fmla="*/ 3008 w 1084820"/>
              <a:gd name="connsiteY9" fmla="*/ 768545 h 1284648"/>
              <a:gd name="connsiteX10" fmla="*/ 14228 w 1084820"/>
              <a:gd name="connsiteY10" fmla="*/ 948059 h 1284648"/>
              <a:gd name="connsiteX11" fmla="*/ 25448 w 1084820"/>
              <a:gd name="connsiteY11" fmla="*/ 981718 h 1284648"/>
              <a:gd name="connsiteX12" fmla="*/ 31058 w 1084820"/>
              <a:gd name="connsiteY12" fmla="*/ 998548 h 1284648"/>
              <a:gd name="connsiteX13" fmla="*/ 42277 w 1084820"/>
              <a:gd name="connsiteY13" fmla="*/ 1015377 h 1284648"/>
              <a:gd name="connsiteX14" fmla="*/ 59107 w 1084820"/>
              <a:gd name="connsiteY14" fmla="*/ 1049036 h 1284648"/>
              <a:gd name="connsiteX15" fmla="*/ 75936 w 1084820"/>
              <a:gd name="connsiteY15" fmla="*/ 1088305 h 1284648"/>
              <a:gd name="connsiteX16" fmla="*/ 98375 w 1084820"/>
              <a:gd name="connsiteY16" fmla="*/ 1127573 h 1284648"/>
              <a:gd name="connsiteX17" fmla="*/ 115205 w 1084820"/>
              <a:gd name="connsiteY17" fmla="*/ 1144403 h 1284648"/>
              <a:gd name="connsiteX18" fmla="*/ 132034 w 1084820"/>
              <a:gd name="connsiteY18" fmla="*/ 1178062 h 1284648"/>
              <a:gd name="connsiteX19" fmla="*/ 148864 w 1084820"/>
              <a:gd name="connsiteY19" fmla="*/ 1189281 h 1284648"/>
              <a:gd name="connsiteX20" fmla="*/ 171303 w 1084820"/>
              <a:gd name="connsiteY20" fmla="*/ 1234160 h 1284648"/>
              <a:gd name="connsiteX21" fmla="*/ 227401 w 1084820"/>
              <a:gd name="connsiteY21" fmla="*/ 1262209 h 1284648"/>
              <a:gd name="connsiteX22" fmla="*/ 244231 w 1084820"/>
              <a:gd name="connsiteY22" fmla="*/ 1273428 h 1284648"/>
              <a:gd name="connsiteX23" fmla="*/ 311548 w 1084820"/>
              <a:gd name="connsiteY23" fmla="*/ 1279038 h 1284648"/>
              <a:gd name="connsiteX24" fmla="*/ 333988 w 1084820"/>
              <a:gd name="connsiteY24" fmla="*/ 1284648 h 1284648"/>
              <a:gd name="connsiteX25" fmla="*/ 434964 w 1084820"/>
              <a:gd name="connsiteY25" fmla="*/ 1279038 h 1284648"/>
              <a:gd name="connsiteX26" fmla="*/ 451794 w 1084820"/>
              <a:gd name="connsiteY26" fmla="*/ 1267819 h 1284648"/>
              <a:gd name="connsiteX27" fmla="*/ 468623 w 1084820"/>
              <a:gd name="connsiteY27" fmla="*/ 1262209 h 1284648"/>
              <a:gd name="connsiteX28" fmla="*/ 491062 w 1084820"/>
              <a:gd name="connsiteY28" fmla="*/ 1250989 h 1284648"/>
              <a:gd name="connsiteX29" fmla="*/ 524721 w 1084820"/>
              <a:gd name="connsiteY29" fmla="*/ 1228550 h 1284648"/>
              <a:gd name="connsiteX30" fmla="*/ 552770 w 1084820"/>
              <a:gd name="connsiteY30" fmla="*/ 1206111 h 1284648"/>
              <a:gd name="connsiteX31" fmla="*/ 580820 w 1084820"/>
              <a:gd name="connsiteY31" fmla="*/ 1172452 h 1284648"/>
              <a:gd name="connsiteX32" fmla="*/ 631308 w 1084820"/>
              <a:gd name="connsiteY32" fmla="*/ 1144403 h 1284648"/>
              <a:gd name="connsiteX33" fmla="*/ 653747 w 1084820"/>
              <a:gd name="connsiteY33" fmla="*/ 1127573 h 1284648"/>
              <a:gd name="connsiteX34" fmla="*/ 670577 w 1084820"/>
              <a:gd name="connsiteY34" fmla="*/ 1121963 h 1284648"/>
              <a:gd name="connsiteX35" fmla="*/ 693016 w 1084820"/>
              <a:gd name="connsiteY35" fmla="*/ 1105134 h 1284648"/>
              <a:gd name="connsiteX36" fmla="*/ 709845 w 1084820"/>
              <a:gd name="connsiteY36" fmla="*/ 1093914 h 1284648"/>
              <a:gd name="connsiteX37" fmla="*/ 726675 w 1084820"/>
              <a:gd name="connsiteY37" fmla="*/ 1043426 h 1284648"/>
              <a:gd name="connsiteX38" fmla="*/ 732285 w 1084820"/>
              <a:gd name="connsiteY38" fmla="*/ 1026597 h 1284648"/>
              <a:gd name="connsiteX39" fmla="*/ 743504 w 1084820"/>
              <a:gd name="connsiteY39" fmla="*/ 1009767 h 1284648"/>
              <a:gd name="connsiteX40" fmla="*/ 754724 w 1084820"/>
              <a:gd name="connsiteY40" fmla="*/ 976108 h 1284648"/>
              <a:gd name="connsiteX41" fmla="*/ 765943 w 1084820"/>
              <a:gd name="connsiteY41" fmla="*/ 959279 h 1284648"/>
              <a:gd name="connsiteX42" fmla="*/ 771553 w 1084820"/>
              <a:gd name="connsiteY42" fmla="*/ 942449 h 1284648"/>
              <a:gd name="connsiteX43" fmla="*/ 788383 w 1084820"/>
              <a:gd name="connsiteY43" fmla="*/ 925620 h 1284648"/>
              <a:gd name="connsiteX44" fmla="*/ 805212 w 1084820"/>
              <a:gd name="connsiteY44" fmla="*/ 891961 h 1284648"/>
              <a:gd name="connsiteX45" fmla="*/ 816432 w 1084820"/>
              <a:gd name="connsiteY45" fmla="*/ 852692 h 1284648"/>
              <a:gd name="connsiteX46" fmla="*/ 827651 w 1084820"/>
              <a:gd name="connsiteY46" fmla="*/ 835863 h 1284648"/>
              <a:gd name="connsiteX47" fmla="*/ 850091 w 1084820"/>
              <a:gd name="connsiteY47" fmla="*/ 796594 h 1284648"/>
              <a:gd name="connsiteX48" fmla="*/ 855700 w 1084820"/>
              <a:gd name="connsiteY48" fmla="*/ 779765 h 1284648"/>
              <a:gd name="connsiteX49" fmla="*/ 889359 w 1084820"/>
              <a:gd name="connsiteY49" fmla="*/ 774155 h 1284648"/>
              <a:gd name="connsiteX50" fmla="*/ 906189 w 1084820"/>
              <a:gd name="connsiteY50" fmla="*/ 762935 h 1284648"/>
              <a:gd name="connsiteX51" fmla="*/ 923018 w 1084820"/>
              <a:gd name="connsiteY51" fmla="*/ 729276 h 1284648"/>
              <a:gd name="connsiteX52" fmla="*/ 934238 w 1084820"/>
              <a:gd name="connsiteY52" fmla="*/ 712447 h 1284648"/>
              <a:gd name="connsiteX53" fmla="*/ 951067 w 1084820"/>
              <a:gd name="connsiteY53" fmla="*/ 673178 h 1284648"/>
              <a:gd name="connsiteX54" fmla="*/ 973507 w 1084820"/>
              <a:gd name="connsiteY54" fmla="*/ 622690 h 1284648"/>
              <a:gd name="connsiteX55" fmla="*/ 979116 w 1084820"/>
              <a:gd name="connsiteY55" fmla="*/ 600251 h 1284648"/>
              <a:gd name="connsiteX56" fmla="*/ 990336 w 1084820"/>
              <a:gd name="connsiteY56" fmla="*/ 583421 h 1284648"/>
              <a:gd name="connsiteX57" fmla="*/ 1001556 w 1084820"/>
              <a:gd name="connsiteY57" fmla="*/ 560982 h 1284648"/>
              <a:gd name="connsiteX58" fmla="*/ 1023995 w 1084820"/>
              <a:gd name="connsiteY58" fmla="*/ 527323 h 1284648"/>
              <a:gd name="connsiteX59" fmla="*/ 1040824 w 1084820"/>
              <a:gd name="connsiteY59" fmla="*/ 493664 h 1284648"/>
              <a:gd name="connsiteX60" fmla="*/ 1046434 w 1084820"/>
              <a:gd name="connsiteY60" fmla="*/ 476835 h 1284648"/>
              <a:gd name="connsiteX61" fmla="*/ 1057654 w 1084820"/>
              <a:gd name="connsiteY61" fmla="*/ 460005 h 1284648"/>
              <a:gd name="connsiteX62" fmla="*/ 1063264 w 1084820"/>
              <a:gd name="connsiteY62" fmla="*/ 443176 h 1284648"/>
              <a:gd name="connsiteX63" fmla="*/ 1074483 w 1084820"/>
              <a:gd name="connsiteY63" fmla="*/ 415127 h 1284648"/>
              <a:gd name="connsiteX64" fmla="*/ 1074483 w 1084820"/>
              <a:gd name="connsiteY64" fmla="*/ 185124 h 1284648"/>
              <a:gd name="connsiteX65" fmla="*/ 1068873 w 1084820"/>
              <a:gd name="connsiteY65" fmla="*/ 168295 h 1284648"/>
              <a:gd name="connsiteX66" fmla="*/ 1063264 w 1084820"/>
              <a:gd name="connsiteY66" fmla="*/ 134636 h 1284648"/>
              <a:gd name="connsiteX67" fmla="*/ 1052044 w 1084820"/>
              <a:gd name="connsiteY67" fmla="*/ 100977 h 1284648"/>
              <a:gd name="connsiteX68" fmla="*/ 1040824 w 1084820"/>
              <a:gd name="connsiteY68" fmla="*/ 50489 h 1284648"/>
              <a:gd name="connsiteX69" fmla="*/ 1029605 w 1084820"/>
              <a:gd name="connsiteY69" fmla="*/ 33659 h 1284648"/>
              <a:gd name="connsiteX70" fmla="*/ 984726 w 1084820"/>
              <a:gd name="connsiteY70" fmla="*/ 22440 h 1284648"/>
              <a:gd name="connsiteX71" fmla="*/ 962287 w 1084820"/>
              <a:gd name="connsiteY71" fmla="*/ 11220 h 1284648"/>
              <a:gd name="connsiteX72" fmla="*/ 889359 w 1084820"/>
              <a:gd name="connsiteY72" fmla="*/ 0 h 1284648"/>
              <a:gd name="connsiteX73" fmla="*/ 698626 w 1084820"/>
              <a:gd name="connsiteY73" fmla="*/ 5610 h 1284648"/>
              <a:gd name="connsiteX74" fmla="*/ 664967 w 1084820"/>
              <a:gd name="connsiteY74" fmla="*/ 16830 h 1284648"/>
              <a:gd name="connsiteX75" fmla="*/ 642527 w 1084820"/>
              <a:gd name="connsiteY75" fmla="*/ 22440 h 1284648"/>
              <a:gd name="connsiteX76" fmla="*/ 603259 w 1084820"/>
              <a:gd name="connsiteY76" fmla="*/ 33659 h 1284648"/>
              <a:gd name="connsiteX77" fmla="*/ 586429 w 1084820"/>
              <a:gd name="connsiteY77" fmla="*/ 44879 h 1284648"/>
              <a:gd name="connsiteX78" fmla="*/ 563990 w 1084820"/>
              <a:gd name="connsiteY78" fmla="*/ 61708 h 1284648"/>
              <a:gd name="connsiteX79" fmla="*/ 530331 w 1084820"/>
              <a:gd name="connsiteY79" fmla="*/ 78538 h 1284648"/>
              <a:gd name="connsiteX80" fmla="*/ 513502 w 1084820"/>
              <a:gd name="connsiteY80" fmla="*/ 95367 h 1284648"/>
              <a:gd name="connsiteX81" fmla="*/ 491062 w 1084820"/>
              <a:gd name="connsiteY81" fmla="*/ 112197 h 1284648"/>
              <a:gd name="connsiteX82" fmla="*/ 479843 w 1084820"/>
              <a:gd name="connsiteY82" fmla="*/ 145855 h 1284648"/>
              <a:gd name="connsiteX83" fmla="*/ 463013 w 1084820"/>
              <a:gd name="connsiteY83" fmla="*/ 162685 h 1284648"/>
              <a:gd name="connsiteX84" fmla="*/ 451794 w 1084820"/>
              <a:gd name="connsiteY84" fmla="*/ 179514 h 1284648"/>
              <a:gd name="connsiteX85" fmla="*/ 418135 w 1084820"/>
              <a:gd name="connsiteY85" fmla="*/ 213173 h 1284648"/>
              <a:gd name="connsiteX86" fmla="*/ 390086 w 1084820"/>
              <a:gd name="connsiteY86" fmla="*/ 241222 h 1284648"/>
              <a:gd name="connsiteX87" fmla="*/ 384476 w 1084820"/>
              <a:gd name="connsiteY87" fmla="*/ 263662 h 1284648"/>
              <a:gd name="connsiteX88" fmla="*/ 350817 w 1084820"/>
              <a:gd name="connsiteY88" fmla="*/ 297321 h 1284648"/>
              <a:gd name="connsiteX89" fmla="*/ 333988 w 1084820"/>
              <a:gd name="connsiteY89" fmla="*/ 319760 h 1284648"/>
              <a:gd name="connsiteX90" fmla="*/ 322768 w 1084820"/>
              <a:gd name="connsiteY90" fmla="*/ 342199 h 1284648"/>
              <a:gd name="connsiteX91" fmla="*/ 317158 w 1084820"/>
              <a:gd name="connsiteY91" fmla="*/ 359028 h 1284648"/>
              <a:gd name="connsiteX92" fmla="*/ 300329 w 1084820"/>
              <a:gd name="connsiteY92" fmla="*/ 375858 h 1284648"/>
              <a:gd name="connsiteX93" fmla="*/ 283499 w 1084820"/>
              <a:gd name="connsiteY93" fmla="*/ 409517 h 1284648"/>
              <a:gd name="connsiteX94" fmla="*/ 266670 w 1084820"/>
              <a:gd name="connsiteY94" fmla="*/ 420736 h 1284648"/>
              <a:gd name="connsiteX95" fmla="*/ 249840 w 1084820"/>
              <a:gd name="connsiteY95" fmla="*/ 437566 h 1284648"/>
              <a:gd name="connsiteX96" fmla="*/ 227401 w 1084820"/>
              <a:gd name="connsiteY96" fmla="*/ 482444 h 1284648"/>
              <a:gd name="connsiteX97" fmla="*/ 210572 w 1084820"/>
              <a:gd name="connsiteY97" fmla="*/ 566592 h 1284648"/>
              <a:gd name="connsiteX98" fmla="*/ 233011 w 1084820"/>
              <a:gd name="connsiteY98" fmla="*/ 544152 h 1284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084820" h="1284648">
                <a:moveTo>
                  <a:pt x="233011" y="544152"/>
                </a:moveTo>
                <a:cubicBezTo>
                  <a:pt x="228336" y="547892"/>
                  <a:pt x="192131" y="569816"/>
                  <a:pt x="182523" y="589031"/>
                </a:cubicBezTo>
                <a:cubicBezTo>
                  <a:pt x="178783" y="596511"/>
                  <a:pt x="176527" y="604940"/>
                  <a:pt x="171303" y="611470"/>
                </a:cubicBezTo>
                <a:cubicBezTo>
                  <a:pt x="161391" y="623860"/>
                  <a:pt x="152697" y="640111"/>
                  <a:pt x="137644" y="645129"/>
                </a:cubicBezTo>
                <a:cubicBezTo>
                  <a:pt x="116482" y="652183"/>
                  <a:pt x="106444" y="653890"/>
                  <a:pt x="87156" y="673178"/>
                </a:cubicBezTo>
                <a:lnTo>
                  <a:pt x="53497" y="706837"/>
                </a:lnTo>
                <a:cubicBezTo>
                  <a:pt x="47887" y="712447"/>
                  <a:pt x="43268" y="719266"/>
                  <a:pt x="36667" y="723667"/>
                </a:cubicBezTo>
                <a:lnTo>
                  <a:pt x="19838" y="734886"/>
                </a:lnTo>
                <a:cubicBezTo>
                  <a:pt x="17968" y="740496"/>
                  <a:pt x="16873" y="746427"/>
                  <a:pt x="14228" y="751716"/>
                </a:cubicBezTo>
                <a:cubicBezTo>
                  <a:pt x="11213" y="757746"/>
                  <a:pt x="3233" y="761807"/>
                  <a:pt x="3008" y="768545"/>
                </a:cubicBezTo>
                <a:cubicBezTo>
                  <a:pt x="2132" y="794827"/>
                  <a:pt x="0" y="895891"/>
                  <a:pt x="14228" y="948059"/>
                </a:cubicBezTo>
                <a:cubicBezTo>
                  <a:pt x="17340" y="959469"/>
                  <a:pt x="21708" y="970498"/>
                  <a:pt x="25448" y="981718"/>
                </a:cubicBezTo>
                <a:cubicBezTo>
                  <a:pt x="27318" y="987328"/>
                  <a:pt x="27778" y="993628"/>
                  <a:pt x="31058" y="998548"/>
                </a:cubicBezTo>
                <a:cubicBezTo>
                  <a:pt x="34798" y="1004158"/>
                  <a:pt x="39262" y="1009347"/>
                  <a:pt x="42277" y="1015377"/>
                </a:cubicBezTo>
                <a:cubicBezTo>
                  <a:pt x="65501" y="1061825"/>
                  <a:pt x="26954" y="1000807"/>
                  <a:pt x="59107" y="1049036"/>
                </a:cubicBezTo>
                <a:cubicBezTo>
                  <a:pt x="68319" y="1085889"/>
                  <a:pt x="58718" y="1058175"/>
                  <a:pt x="75936" y="1088305"/>
                </a:cubicBezTo>
                <a:cubicBezTo>
                  <a:pt x="85910" y="1105759"/>
                  <a:pt x="85953" y="1112666"/>
                  <a:pt x="98375" y="1127573"/>
                </a:cubicBezTo>
                <a:cubicBezTo>
                  <a:pt x="103454" y="1133668"/>
                  <a:pt x="109595" y="1138793"/>
                  <a:pt x="115205" y="1144403"/>
                </a:cubicBezTo>
                <a:cubicBezTo>
                  <a:pt x="119767" y="1158088"/>
                  <a:pt x="121161" y="1167189"/>
                  <a:pt x="132034" y="1178062"/>
                </a:cubicBezTo>
                <a:cubicBezTo>
                  <a:pt x="136801" y="1182829"/>
                  <a:pt x="143254" y="1185541"/>
                  <a:pt x="148864" y="1189281"/>
                </a:cubicBezTo>
                <a:cubicBezTo>
                  <a:pt x="156344" y="1204241"/>
                  <a:pt x="157387" y="1224883"/>
                  <a:pt x="171303" y="1234160"/>
                </a:cubicBezTo>
                <a:cubicBezTo>
                  <a:pt x="211377" y="1260876"/>
                  <a:pt x="191880" y="1253328"/>
                  <a:pt x="227401" y="1262209"/>
                </a:cubicBezTo>
                <a:cubicBezTo>
                  <a:pt x="233011" y="1265949"/>
                  <a:pt x="237620" y="1272106"/>
                  <a:pt x="244231" y="1273428"/>
                </a:cubicBezTo>
                <a:cubicBezTo>
                  <a:pt x="266311" y="1277844"/>
                  <a:pt x="289205" y="1276245"/>
                  <a:pt x="311548" y="1279038"/>
                </a:cubicBezTo>
                <a:cubicBezTo>
                  <a:pt x="319199" y="1279994"/>
                  <a:pt x="326508" y="1282778"/>
                  <a:pt x="333988" y="1284648"/>
                </a:cubicBezTo>
                <a:cubicBezTo>
                  <a:pt x="367647" y="1282778"/>
                  <a:pt x="401592" y="1283805"/>
                  <a:pt x="434964" y="1279038"/>
                </a:cubicBezTo>
                <a:cubicBezTo>
                  <a:pt x="441638" y="1278085"/>
                  <a:pt x="445764" y="1270834"/>
                  <a:pt x="451794" y="1267819"/>
                </a:cubicBezTo>
                <a:cubicBezTo>
                  <a:pt x="457083" y="1265175"/>
                  <a:pt x="463188" y="1264538"/>
                  <a:pt x="468623" y="1262209"/>
                </a:cubicBezTo>
                <a:cubicBezTo>
                  <a:pt x="476309" y="1258915"/>
                  <a:pt x="483891" y="1255292"/>
                  <a:pt x="491062" y="1250989"/>
                </a:cubicBezTo>
                <a:cubicBezTo>
                  <a:pt x="502625" y="1244051"/>
                  <a:pt x="524721" y="1228550"/>
                  <a:pt x="524721" y="1228550"/>
                </a:cubicBezTo>
                <a:cubicBezTo>
                  <a:pt x="549815" y="1190911"/>
                  <a:pt x="520254" y="1227789"/>
                  <a:pt x="552770" y="1206111"/>
                </a:cubicBezTo>
                <a:cubicBezTo>
                  <a:pt x="594955" y="1177987"/>
                  <a:pt x="547704" y="1201428"/>
                  <a:pt x="580820" y="1172452"/>
                </a:cubicBezTo>
                <a:cubicBezTo>
                  <a:pt x="604561" y="1151678"/>
                  <a:pt x="608193" y="1152108"/>
                  <a:pt x="631308" y="1144403"/>
                </a:cubicBezTo>
                <a:cubicBezTo>
                  <a:pt x="638788" y="1138793"/>
                  <a:pt x="645629" y="1132212"/>
                  <a:pt x="653747" y="1127573"/>
                </a:cubicBezTo>
                <a:cubicBezTo>
                  <a:pt x="658881" y="1124639"/>
                  <a:pt x="665443" y="1124897"/>
                  <a:pt x="670577" y="1121963"/>
                </a:cubicBezTo>
                <a:cubicBezTo>
                  <a:pt x="678695" y="1117324"/>
                  <a:pt x="685408" y="1110568"/>
                  <a:pt x="693016" y="1105134"/>
                </a:cubicBezTo>
                <a:cubicBezTo>
                  <a:pt x="698502" y="1101215"/>
                  <a:pt x="704235" y="1097654"/>
                  <a:pt x="709845" y="1093914"/>
                </a:cubicBezTo>
                <a:lnTo>
                  <a:pt x="726675" y="1043426"/>
                </a:lnTo>
                <a:cubicBezTo>
                  <a:pt x="728545" y="1037816"/>
                  <a:pt x="729005" y="1031517"/>
                  <a:pt x="732285" y="1026597"/>
                </a:cubicBezTo>
                <a:cubicBezTo>
                  <a:pt x="736025" y="1020987"/>
                  <a:pt x="740766" y="1015928"/>
                  <a:pt x="743504" y="1009767"/>
                </a:cubicBezTo>
                <a:cubicBezTo>
                  <a:pt x="748307" y="998960"/>
                  <a:pt x="748164" y="985948"/>
                  <a:pt x="754724" y="976108"/>
                </a:cubicBezTo>
                <a:cubicBezTo>
                  <a:pt x="758464" y="970498"/>
                  <a:pt x="762928" y="965309"/>
                  <a:pt x="765943" y="959279"/>
                </a:cubicBezTo>
                <a:cubicBezTo>
                  <a:pt x="768588" y="953990"/>
                  <a:pt x="768273" y="947369"/>
                  <a:pt x="771553" y="942449"/>
                </a:cubicBezTo>
                <a:cubicBezTo>
                  <a:pt x="775954" y="935848"/>
                  <a:pt x="782773" y="931230"/>
                  <a:pt x="788383" y="925620"/>
                </a:cubicBezTo>
                <a:cubicBezTo>
                  <a:pt x="802483" y="883320"/>
                  <a:pt x="783464" y="935457"/>
                  <a:pt x="805212" y="891961"/>
                </a:cubicBezTo>
                <a:cubicBezTo>
                  <a:pt x="816129" y="870126"/>
                  <a:pt x="805647" y="877858"/>
                  <a:pt x="816432" y="852692"/>
                </a:cubicBezTo>
                <a:cubicBezTo>
                  <a:pt x="819088" y="846495"/>
                  <a:pt x="823911" y="841473"/>
                  <a:pt x="827651" y="835863"/>
                </a:cubicBezTo>
                <a:cubicBezTo>
                  <a:pt x="839516" y="788403"/>
                  <a:pt x="823352" y="836703"/>
                  <a:pt x="850091" y="796594"/>
                </a:cubicBezTo>
                <a:cubicBezTo>
                  <a:pt x="853371" y="791674"/>
                  <a:pt x="850566" y="782699"/>
                  <a:pt x="855700" y="779765"/>
                </a:cubicBezTo>
                <a:cubicBezTo>
                  <a:pt x="865576" y="774122"/>
                  <a:pt x="878139" y="776025"/>
                  <a:pt x="889359" y="774155"/>
                </a:cubicBezTo>
                <a:cubicBezTo>
                  <a:pt x="894969" y="770415"/>
                  <a:pt x="901421" y="767703"/>
                  <a:pt x="906189" y="762935"/>
                </a:cubicBezTo>
                <a:cubicBezTo>
                  <a:pt x="922265" y="746859"/>
                  <a:pt x="913893" y="747526"/>
                  <a:pt x="923018" y="729276"/>
                </a:cubicBezTo>
                <a:cubicBezTo>
                  <a:pt x="926033" y="723246"/>
                  <a:pt x="930498" y="718057"/>
                  <a:pt x="934238" y="712447"/>
                </a:cubicBezTo>
                <a:cubicBezTo>
                  <a:pt x="952295" y="658276"/>
                  <a:pt x="923341" y="742493"/>
                  <a:pt x="951067" y="673178"/>
                </a:cubicBezTo>
                <a:cubicBezTo>
                  <a:pt x="971093" y="623113"/>
                  <a:pt x="951922" y="655066"/>
                  <a:pt x="973507" y="622690"/>
                </a:cubicBezTo>
                <a:cubicBezTo>
                  <a:pt x="975377" y="615210"/>
                  <a:pt x="976079" y="607337"/>
                  <a:pt x="979116" y="600251"/>
                </a:cubicBezTo>
                <a:cubicBezTo>
                  <a:pt x="981772" y="594054"/>
                  <a:pt x="986991" y="589275"/>
                  <a:pt x="990336" y="583421"/>
                </a:cubicBezTo>
                <a:cubicBezTo>
                  <a:pt x="994485" y="576160"/>
                  <a:pt x="997253" y="568153"/>
                  <a:pt x="1001556" y="560982"/>
                </a:cubicBezTo>
                <a:cubicBezTo>
                  <a:pt x="1008494" y="549419"/>
                  <a:pt x="1019731" y="540115"/>
                  <a:pt x="1023995" y="527323"/>
                </a:cubicBezTo>
                <a:cubicBezTo>
                  <a:pt x="1038096" y="485023"/>
                  <a:pt x="1019075" y="537163"/>
                  <a:pt x="1040824" y="493664"/>
                </a:cubicBezTo>
                <a:cubicBezTo>
                  <a:pt x="1043468" y="488375"/>
                  <a:pt x="1043789" y="482124"/>
                  <a:pt x="1046434" y="476835"/>
                </a:cubicBezTo>
                <a:cubicBezTo>
                  <a:pt x="1049449" y="470804"/>
                  <a:pt x="1054639" y="466036"/>
                  <a:pt x="1057654" y="460005"/>
                </a:cubicBezTo>
                <a:cubicBezTo>
                  <a:pt x="1060299" y="454716"/>
                  <a:pt x="1061188" y="448713"/>
                  <a:pt x="1063264" y="443176"/>
                </a:cubicBezTo>
                <a:cubicBezTo>
                  <a:pt x="1066800" y="433747"/>
                  <a:pt x="1070743" y="424477"/>
                  <a:pt x="1074483" y="415127"/>
                </a:cubicBezTo>
                <a:cubicBezTo>
                  <a:pt x="1084820" y="311761"/>
                  <a:pt x="1083922" y="345581"/>
                  <a:pt x="1074483" y="185124"/>
                </a:cubicBezTo>
                <a:cubicBezTo>
                  <a:pt x="1074136" y="179221"/>
                  <a:pt x="1070743" y="173905"/>
                  <a:pt x="1068873" y="168295"/>
                </a:cubicBezTo>
                <a:cubicBezTo>
                  <a:pt x="1067003" y="157075"/>
                  <a:pt x="1066023" y="145671"/>
                  <a:pt x="1063264" y="134636"/>
                </a:cubicBezTo>
                <a:cubicBezTo>
                  <a:pt x="1060396" y="123162"/>
                  <a:pt x="1052044" y="100977"/>
                  <a:pt x="1052044" y="100977"/>
                </a:cubicBezTo>
                <a:cubicBezTo>
                  <a:pt x="1049889" y="88046"/>
                  <a:pt x="1047730" y="64301"/>
                  <a:pt x="1040824" y="50489"/>
                </a:cubicBezTo>
                <a:cubicBezTo>
                  <a:pt x="1037809" y="44459"/>
                  <a:pt x="1035635" y="36674"/>
                  <a:pt x="1029605" y="33659"/>
                </a:cubicBezTo>
                <a:cubicBezTo>
                  <a:pt x="1015813" y="26763"/>
                  <a:pt x="984726" y="22440"/>
                  <a:pt x="984726" y="22440"/>
                </a:cubicBezTo>
                <a:cubicBezTo>
                  <a:pt x="977246" y="18700"/>
                  <a:pt x="970297" y="13623"/>
                  <a:pt x="962287" y="11220"/>
                </a:cubicBezTo>
                <a:cubicBezTo>
                  <a:pt x="955211" y="9097"/>
                  <a:pt x="893824" y="638"/>
                  <a:pt x="889359" y="0"/>
                </a:cubicBezTo>
                <a:cubicBezTo>
                  <a:pt x="825781" y="1870"/>
                  <a:pt x="762053" y="853"/>
                  <a:pt x="698626" y="5610"/>
                </a:cubicBezTo>
                <a:cubicBezTo>
                  <a:pt x="686833" y="6495"/>
                  <a:pt x="676440" y="13962"/>
                  <a:pt x="664967" y="16830"/>
                </a:cubicBezTo>
                <a:cubicBezTo>
                  <a:pt x="657487" y="18700"/>
                  <a:pt x="649941" y="20322"/>
                  <a:pt x="642527" y="22440"/>
                </a:cubicBezTo>
                <a:cubicBezTo>
                  <a:pt x="586181" y="38538"/>
                  <a:pt x="673423" y="16117"/>
                  <a:pt x="603259" y="33659"/>
                </a:cubicBezTo>
                <a:cubicBezTo>
                  <a:pt x="597649" y="37399"/>
                  <a:pt x="591916" y="40960"/>
                  <a:pt x="586429" y="44879"/>
                </a:cubicBezTo>
                <a:cubicBezTo>
                  <a:pt x="578821" y="50313"/>
                  <a:pt x="572108" y="57069"/>
                  <a:pt x="563990" y="61708"/>
                </a:cubicBezTo>
                <a:cubicBezTo>
                  <a:pt x="531790" y="80108"/>
                  <a:pt x="562314" y="51886"/>
                  <a:pt x="530331" y="78538"/>
                </a:cubicBezTo>
                <a:cubicBezTo>
                  <a:pt x="524236" y="83617"/>
                  <a:pt x="519525" y="90204"/>
                  <a:pt x="513502" y="95367"/>
                </a:cubicBezTo>
                <a:cubicBezTo>
                  <a:pt x="506403" y="101452"/>
                  <a:pt x="498542" y="106587"/>
                  <a:pt x="491062" y="112197"/>
                </a:cubicBezTo>
                <a:cubicBezTo>
                  <a:pt x="487322" y="123416"/>
                  <a:pt x="488205" y="137493"/>
                  <a:pt x="479843" y="145855"/>
                </a:cubicBezTo>
                <a:cubicBezTo>
                  <a:pt x="474233" y="151465"/>
                  <a:pt x="468092" y="156590"/>
                  <a:pt x="463013" y="162685"/>
                </a:cubicBezTo>
                <a:cubicBezTo>
                  <a:pt x="458697" y="167864"/>
                  <a:pt x="456273" y="174475"/>
                  <a:pt x="451794" y="179514"/>
                </a:cubicBezTo>
                <a:cubicBezTo>
                  <a:pt x="441253" y="191373"/>
                  <a:pt x="426936" y="199971"/>
                  <a:pt x="418135" y="213173"/>
                </a:cubicBezTo>
                <a:cubicBezTo>
                  <a:pt x="403175" y="235613"/>
                  <a:pt x="412525" y="226263"/>
                  <a:pt x="390086" y="241222"/>
                </a:cubicBezTo>
                <a:cubicBezTo>
                  <a:pt x="388216" y="248702"/>
                  <a:pt x="388897" y="257346"/>
                  <a:pt x="384476" y="263662"/>
                </a:cubicBezTo>
                <a:cubicBezTo>
                  <a:pt x="375377" y="276661"/>
                  <a:pt x="360337" y="284627"/>
                  <a:pt x="350817" y="297321"/>
                </a:cubicBezTo>
                <a:cubicBezTo>
                  <a:pt x="345207" y="304801"/>
                  <a:pt x="338943" y="311832"/>
                  <a:pt x="333988" y="319760"/>
                </a:cubicBezTo>
                <a:cubicBezTo>
                  <a:pt x="329556" y="326851"/>
                  <a:pt x="326062" y="334513"/>
                  <a:pt x="322768" y="342199"/>
                </a:cubicBezTo>
                <a:cubicBezTo>
                  <a:pt x="320439" y="347634"/>
                  <a:pt x="320438" y="354108"/>
                  <a:pt x="317158" y="359028"/>
                </a:cubicBezTo>
                <a:cubicBezTo>
                  <a:pt x="312757" y="365629"/>
                  <a:pt x="305939" y="370248"/>
                  <a:pt x="300329" y="375858"/>
                </a:cubicBezTo>
                <a:cubicBezTo>
                  <a:pt x="295766" y="389546"/>
                  <a:pt x="294374" y="398642"/>
                  <a:pt x="283499" y="409517"/>
                </a:cubicBezTo>
                <a:cubicBezTo>
                  <a:pt x="278732" y="414284"/>
                  <a:pt x="271849" y="416420"/>
                  <a:pt x="266670" y="420736"/>
                </a:cubicBezTo>
                <a:cubicBezTo>
                  <a:pt x="260575" y="425815"/>
                  <a:pt x="255450" y="431956"/>
                  <a:pt x="249840" y="437566"/>
                </a:cubicBezTo>
                <a:cubicBezTo>
                  <a:pt x="242360" y="452525"/>
                  <a:pt x="228790" y="465777"/>
                  <a:pt x="227401" y="482444"/>
                </a:cubicBezTo>
                <a:cubicBezTo>
                  <a:pt x="223073" y="534373"/>
                  <a:pt x="233729" y="537646"/>
                  <a:pt x="210572" y="566592"/>
                </a:cubicBezTo>
                <a:cubicBezTo>
                  <a:pt x="207268" y="570722"/>
                  <a:pt x="237686" y="540412"/>
                  <a:pt x="233011" y="544152"/>
                </a:cubicBezTo>
                <a:close/>
              </a:path>
            </a:pathLst>
          </a:custGeom>
          <a:solidFill>
            <a:srgbClr val="D34817">
              <a:alpha val="41176"/>
            </a:srgbClr>
          </a:solidFill>
          <a:ln w="57150">
            <a:solidFill>
              <a:srgbClr val="00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8077200" y="3276600"/>
            <a:ext cx="1295400" cy="369285"/>
          </a:xfrm>
          <a:prstGeom prst="rect">
            <a:avLst/>
          </a:prstGeom>
          <a:solidFill>
            <a:schemeClr val="tx2">
              <a:lumMod val="60000"/>
              <a:lumOff val="40000"/>
            </a:schemeClr>
          </a:solidFill>
        </p:spPr>
        <p:style>
          <a:lnRef idx="0">
            <a:schemeClr val="accent3"/>
          </a:lnRef>
          <a:fillRef idx="3">
            <a:schemeClr val="accent3"/>
          </a:fillRef>
          <a:effectRef idx="3">
            <a:schemeClr val="accent3"/>
          </a:effectRef>
          <a:fontRef idx="minor">
            <a:schemeClr val="lt1"/>
          </a:fontRef>
        </p:style>
        <p:txBody>
          <a:bodyPr wrap="square" lIns="91395" tIns="45697" rIns="91395" bIns="45697" rtlCol="0">
            <a:spAutoFit/>
          </a:bodyPr>
          <a:lstStyle/>
          <a:p>
            <a:pPr algn="ctr"/>
            <a:r>
              <a:rPr lang="en-IN" sz="1800" dirty="0" smtClean="0"/>
              <a:t>IT CITY</a:t>
            </a:r>
            <a:endParaRPr lang="en-IN" sz="1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66"/>
          <p:cNvSpPr txBox="1"/>
          <p:nvPr/>
        </p:nvSpPr>
        <p:spPr>
          <a:xfrm>
            <a:off x="2971800" y="848426"/>
            <a:ext cx="6569913" cy="523174"/>
          </a:xfrm>
          <a:prstGeom prst="rect">
            <a:avLst/>
          </a:prstGeom>
          <a:noFill/>
        </p:spPr>
        <p:txBody>
          <a:bodyPr wrap="none" lIns="91395" tIns="45697" rIns="91395" bIns="45697" rtlCol="0">
            <a:spAutoFit/>
          </a:bodyPr>
          <a:lstStyle/>
          <a:p>
            <a:pPr lvl="0" algn="ctr"/>
            <a:r>
              <a:rPr lang="en-IN" sz="2800" b="1" dirty="0" smtClean="0">
                <a:solidFill>
                  <a:srgbClr val="0000FF"/>
                </a:solidFill>
                <a:latin typeface="Arial" pitchFamily="34" charset="0"/>
                <a:cs typeface="Arial" pitchFamily="34" charset="0"/>
              </a:rPr>
              <a:t>Internal Connectivity of the Township</a:t>
            </a:r>
            <a:endParaRPr lang="en-GB" sz="2800" b="1" dirty="0">
              <a:solidFill>
                <a:srgbClr val="0000FF"/>
              </a:solidFill>
              <a:latin typeface="Arial" pitchFamily="34" charset="0"/>
              <a:cs typeface="Arial" pitchFamily="34" charset="0"/>
            </a:endParaRPr>
          </a:p>
        </p:txBody>
      </p:sp>
      <p:grpSp>
        <p:nvGrpSpPr>
          <p:cNvPr id="2" name="Group 93"/>
          <p:cNvGrpSpPr/>
          <p:nvPr/>
        </p:nvGrpSpPr>
        <p:grpSpPr>
          <a:xfrm>
            <a:off x="762000" y="1219200"/>
            <a:ext cx="11050918" cy="8001000"/>
            <a:chOff x="-71438" y="395343"/>
            <a:chExt cx="12954046" cy="9378888"/>
          </a:xfrm>
        </p:grpSpPr>
        <p:pic>
          <p:nvPicPr>
            <p:cNvPr id="4" name="Picture 3"/>
            <p:cNvPicPr>
              <a:picLocks noChangeAspect="1"/>
            </p:cNvPicPr>
            <p:nvPr/>
          </p:nvPicPr>
          <p:blipFill>
            <a:blip r:embed="rId2" cstate="email">
              <a:clrChange>
                <a:clrFrom>
                  <a:srgbClr val="FFFFFF"/>
                </a:clrFrom>
                <a:clrTo>
                  <a:srgbClr val="FFFFFF">
                    <a:alpha val="0"/>
                  </a:srgbClr>
                </a:clrTo>
              </a:clrChange>
              <a:grayscl/>
              <a:extLst>
                <a:ext uri="{28A0092B-C50C-407E-A947-70E740481C1C}">
                  <a14:useLocalDpi xmlns:a14="http://schemas.microsoft.com/office/drawing/2010/main" xmlns="" val="0"/>
                </a:ext>
              </a:extLst>
            </a:blip>
            <a:stretch>
              <a:fillRect/>
            </a:stretch>
          </p:blipFill>
          <p:spPr>
            <a:xfrm>
              <a:off x="1256999" y="845499"/>
              <a:ext cx="8730100" cy="8730100"/>
            </a:xfrm>
            <a:prstGeom prst="rect">
              <a:avLst/>
            </a:prstGeom>
          </p:spPr>
        </p:pic>
        <p:grpSp>
          <p:nvGrpSpPr>
            <p:cNvPr id="3" name="Group 4"/>
            <p:cNvGrpSpPr/>
            <p:nvPr/>
          </p:nvGrpSpPr>
          <p:grpSpPr>
            <a:xfrm>
              <a:off x="4770437" y="1157262"/>
              <a:ext cx="1558925" cy="7783320"/>
              <a:chOff x="4788259" y="1195420"/>
              <a:chExt cx="1558925" cy="7783319"/>
            </a:xfrm>
          </p:grpSpPr>
          <p:sp>
            <p:nvSpPr>
              <p:cNvPr id="6" name="Freeform 5"/>
              <p:cNvSpPr/>
              <p:nvPr/>
            </p:nvSpPr>
            <p:spPr>
              <a:xfrm flipH="1">
                <a:off x="4863624" y="5691591"/>
                <a:ext cx="56935" cy="3287148"/>
              </a:xfrm>
              <a:custGeom>
                <a:avLst/>
                <a:gdLst>
                  <a:gd name="connsiteX0" fmla="*/ 0 w 0"/>
                  <a:gd name="connsiteY0" fmla="*/ 6048103 h 6048103"/>
                  <a:gd name="connsiteX1" fmla="*/ 0 w 0"/>
                  <a:gd name="connsiteY1" fmla="*/ 0 h 6048103"/>
                </a:gdLst>
                <a:ahLst/>
                <a:cxnLst>
                  <a:cxn ang="0">
                    <a:pos x="connsiteX0" y="connsiteY0"/>
                  </a:cxn>
                  <a:cxn ang="0">
                    <a:pos x="connsiteX1" y="connsiteY1"/>
                  </a:cxn>
                </a:cxnLst>
                <a:rect l="l" t="t" r="r" b="b"/>
                <a:pathLst>
                  <a:path h="6048103">
                    <a:moveTo>
                      <a:pt x="0" y="6048103"/>
                    </a:moveTo>
                    <a:lnTo>
                      <a:pt x="0" y="0"/>
                    </a:lnTo>
                  </a:path>
                </a:pathLst>
              </a:custGeom>
              <a:noFill/>
              <a:ln w="76200">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4899259" y="5488185"/>
                <a:ext cx="778425" cy="263107"/>
              </a:xfrm>
              <a:custGeom>
                <a:avLst/>
                <a:gdLst>
                  <a:gd name="connsiteX0" fmla="*/ 349857 w 349857"/>
                  <a:gd name="connsiteY0" fmla="*/ 0 h 349857"/>
                  <a:gd name="connsiteX1" fmla="*/ 0 w 349857"/>
                  <a:gd name="connsiteY1" fmla="*/ 349857 h 349857"/>
                  <a:gd name="connsiteX0" fmla="*/ 349857 w 349857"/>
                  <a:gd name="connsiteY0" fmla="*/ 0 h 349857"/>
                  <a:gd name="connsiteX1" fmla="*/ 157047 w 349857"/>
                  <a:gd name="connsiteY1" fmla="*/ 185317 h 349857"/>
                  <a:gd name="connsiteX2" fmla="*/ 0 w 349857"/>
                  <a:gd name="connsiteY2" fmla="*/ 349857 h 349857"/>
                  <a:gd name="connsiteX0" fmla="*/ 1270041 w 1270041"/>
                  <a:gd name="connsiteY0" fmla="*/ 0 h 319897"/>
                  <a:gd name="connsiteX1" fmla="*/ 1077231 w 1270041"/>
                  <a:gd name="connsiteY1" fmla="*/ 185317 h 319897"/>
                  <a:gd name="connsiteX2" fmla="*/ 0 w 1270041"/>
                  <a:gd name="connsiteY2" fmla="*/ 319897 h 319897"/>
                  <a:gd name="connsiteX0" fmla="*/ 1270041 w 1270041"/>
                  <a:gd name="connsiteY0" fmla="*/ 0 h 429273"/>
                  <a:gd name="connsiteX1" fmla="*/ 880355 w 1270041"/>
                  <a:gd name="connsiteY1" fmla="*/ 429273 h 429273"/>
                  <a:gd name="connsiteX2" fmla="*/ 0 w 1270041"/>
                  <a:gd name="connsiteY2" fmla="*/ 319897 h 429273"/>
                </a:gdLst>
                <a:ahLst/>
                <a:cxnLst>
                  <a:cxn ang="0">
                    <a:pos x="connsiteX0" y="connsiteY0"/>
                  </a:cxn>
                  <a:cxn ang="0">
                    <a:pos x="connsiteX1" y="connsiteY1"/>
                  </a:cxn>
                  <a:cxn ang="0">
                    <a:pos x="connsiteX2" y="connsiteY2"/>
                  </a:cxn>
                </a:cxnLst>
                <a:rect l="l" t="t" r="r" b="b"/>
                <a:pathLst>
                  <a:path w="1270041" h="429273">
                    <a:moveTo>
                      <a:pt x="1270041" y="0"/>
                    </a:moveTo>
                    <a:lnTo>
                      <a:pt x="880355" y="429273"/>
                    </a:lnTo>
                    <a:cubicBezTo>
                      <a:pt x="956546" y="360575"/>
                      <a:pt x="116619" y="203278"/>
                      <a:pt x="0" y="319897"/>
                    </a:cubicBezTo>
                  </a:path>
                </a:pathLst>
              </a:custGeom>
              <a:noFill/>
              <a:ln w="76200">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5394684" y="3878295"/>
                <a:ext cx="952500" cy="1631950"/>
              </a:xfrm>
              <a:custGeom>
                <a:avLst/>
                <a:gdLst>
                  <a:gd name="connsiteX0" fmla="*/ 266700 w 952500"/>
                  <a:gd name="connsiteY0" fmla="*/ 1631950 h 1631950"/>
                  <a:gd name="connsiteX1" fmla="*/ 266700 w 952500"/>
                  <a:gd name="connsiteY1" fmla="*/ 1631950 h 1631950"/>
                  <a:gd name="connsiteX2" fmla="*/ 228600 w 952500"/>
                  <a:gd name="connsiteY2" fmla="*/ 1587500 h 1631950"/>
                  <a:gd name="connsiteX3" fmla="*/ 0 w 952500"/>
                  <a:gd name="connsiteY3" fmla="*/ 1352550 h 1631950"/>
                  <a:gd name="connsiteX4" fmla="*/ 901700 w 952500"/>
                  <a:gd name="connsiteY4" fmla="*/ 215900 h 1631950"/>
                  <a:gd name="connsiteX5" fmla="*/ 952500 w 952500"/>
                  <a:gd name="connsiteY5" fmla="*/ 0 h 163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0" h="1631950">
                    <a:moveTo>
                      <a:pt x="266700" y="1631950"/>
                    </a:moveTo>
                    <a:lnTo>
                      <a:pt x="266700" y="1631950"/>
                    </a:lnTo>
                    <a:lnTo>
                      <a:pt x="228600" y="1587500"/>
                    </a:lnTo>
                    <a:lnTo>
                      <a:pt x="0" y="1352550"/>
                    </a:lnTo>
                    <a:lnTo>
                      <a:pt x="901700" y="215900"/>
                    </a:lnTo>
                    <a:lnTo>
                      <a:pt x="952500" y="0"/>
                    </a:lnTo>
                  </a:path>
                </a:pathLst>
              </a:custGeom>
              <a:noFill/>
              <a:ln w="76200">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Freeform 8"/>
              <p:cNvSpPr/>
              <p:nvPr/>
            </p:nvSpPr>
            <p:spPr>
              <a:xfrm>
                <a:off x="4788259" y="1195420"/>
                <a:ext cx="857250" cy="3638550"/>
              </a:xfrm>
              <a:custGeom>
                <a:avLst/>
                <a:gdLst>
                  <a:gd name="connsiteX0" fmla="*/ 857250 w 857250"/>
                  <a:gd name="connsiteY0" fmla="*/ 3638550 h 3638550"/>
                  <a:gd name="connsiteX1" fmla="*/ 733425 w 857250"/>
                  <a:gd name="connsiteY1" fmla="*/ 3533775 h 3638550"/>
                  <a:gd name="connsiteX2" fmla="*/ 95250 w 857250"/>
                  <a:gd name="connsiteY2" fmla="*/ 3543300 h 3638550"/>
                  <a:gd name="connsiteX3" fmla="*/ 47625 w 857250"/>
                  <a:gd name="connsiteY3" fmla="*/ 2600325 h 3638550"/>
                  <a:gd name="connsiteX4" fmla="*/ 28575 w 857250"/>
                  <a:gd name="connsiteY4" fmla="*/ 1447800 h 3638550"/>
                  <a:gd name="connsiteX5" fmla="*/ 0 w 857250"/>
                  <a:gd name="connsiteY5" fmla="*/ 1076325 h 3638550"/>
                  <a:gd name="connsiteX6" fmla="*/ 123825 w 857250"/>
                  <a:gd name="connsiteY6" fmla="*/ 914400 h 3638550"/>
                  <a:gd name="connsiteX7" fmla="*/ 190500 w 857250"/>
                  <a:gd name="connsiteY7" fmla="*/ 800100 h 3638550"/>
                  <a:gd name="connsiteX8" fmla="*/ 171450 w 857250"/>
                  <a:gd name="connsiteY8" fmla="*/ 0 h 363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0" h="3638550">
                    <a:moveTo>
                      <a:pt x="857250" y="3638550"/>
                    </a:moveTo>
                    <a:lnTo>
                      <a:pt x="733425" y="3533775"/>
                    </a:lnTo>
                    <a:lnTo>
                      <a:pt x="95250" y="3543300"/>
                    </a:lnTo>
                    <a:lnTo>
                      <a:pt x="47625" y="2600325"/>
                    </a:lnTo>
                    <a:lnTo>
                      <a:pt x="28575" y="1447800"/>
                    </a:lnTo>
                    <a:lnTo>
                      <a:pt x="0" y="1076325"/>
                    </a:lnTo>
                    <a:lnTo>
                      <a:pt x="123825" y="914400"/>
                    </a:lnTo>
                    <a:lnTo>
                      <a:pt x="190500" y="800100"/>
                    </a:lnTo>
                    <a:lnTo>
                      <a:pt x="171450" y="0"/>
                    </a:lnTo>
                  </a:path>
                </a:pathLst>
              </a:custGeom>
              <a:noFill/>
              <a:ln w="76200">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5" name="Group 9"/>
            <p:cNvGrpSpPr/>
            <p:nvPr/>
          </p:nvGrpSpPr>
          <p:grpSpPr>
            <a:xfrm>
              <a:off x="5664344" y="1350301"/>
              <a:ext cx="2562440" cy="7628438"/>
              <a:chOff x="5664344" y="1350301"/>
              <a:chExt cx="2562440" cy="7628437"/>
            </a:xfrm>
          </p:grpSpPr>
          <p:grpSp>
            <p:nvGrpSpPr>
              <p:cNvPr id="10" name="Group 94"/>
              <p:cNvGrpSpPr/>
              <p:nvPr/>
            </p:nvGrpSpPr>
            <p:grpSpPr>
              <a:xfrm>
                <a:off x="5664344" y="1350301"/>
                <a:ext cx="1328000" cy="7628437"/>
                <a:chOff x="5664344" y="1350301"/>
                <a:chExt cx="1328000" cy="7628437"/>
              </a:xfrm>
            </p:grpSpPr>
            <p:sp>
              <p:nvSpPr>
                <p:cNvPr id="13" name="Freeform 12"/>
                <p:cNvSpPr/>
                <p:nvPr/>
              </p:nvSpPr>
              <p:spPr>
                <a:xfrm>
                  <a:off x="5664344" y="1350301"/>
                  <a:ext cx="1328000" cy="4576719"/>
                </a:xfrm>
                <a:custGeom>
                  <a:avLst/>
                  <a:gdLst>
                    <a:gd name="connsiteX0" fmla="*/ 0 w 1211580"/>
                    <a:gd name="connsiteY0" fmla="*/ 2065020 h 2446020"/>
                    <a:gd name="connsiteX1" fmla="*/ 289560 w 1211580"/>
                    <a:gd name="connsiteY1" fmla="*/ 2308860 h 2446020"/>
                    <a:gd name="connsiteX2" fmla="*/ 822960 w 1211580"/>
                    <a:gd name="connsiteY2" fmla="*/ 2446020 h 2446020"/>
                    <a:gd name="connsiteX3" fmla="*/ 784860 w 1211580"/>
                    <a:gd name="connsiteY3" fmla="*/ 2278380 h 2446020"/>
                    <a:gd name="connsiteX4" fmla="*/ 739140 w 1211580"/>
                    <a:gd name="connsiteY4" fmla="*/ 2156460 h 2446020"/>
                    <a:gd name="connsiteX5" fmla="*/ 746760 w 1211580"/>
                    <a:gd name="connsiteY5" fmla="*/ 1981200 h 2446020"/>
                    <a:gd name="connsiteX6" fmla="*/ 784860 w 1211580"/>
                    <a:gd name="connsiteY6" fmla="*/ 1927860 h 2446020"/>
                    <a:gd name="connsiteX7" fmla="*/ 1013460 w 1211580"/>
                    <a:gd name="connsiteY7" fmla="*/ 640080 h 2446020"/>
                    <a:gd name="connsiteX8" fmla="*/ 1211580 w 1211580"/>
                    <a:gd name="connsiteY8" fmla="*/ 0 h 2446020"/>
                    <a:gd name="connsiteX0" fmla="*/ 0 w 1211580"/>
                    <a:gd name="connsiteY0" fmla="*/ 2065020 h 2446020"/>
                    <a:gd name="connsiteX1" fmla="*/ 289560 w 1211580"/>
                    <a:gd name="connsiteY1" fmla="*/ 2308860 h 2446020"/>
                    <a:gd name="connsiteX2" fmla="*/ 822960 w 1211580"/>
                    <a:gd name="connsiteY2" fmla="*/ 2446020 h 2446020"/>
                    <a:gd name="connsiteX3" fmla="*/ 784860 w 1211580"/>
                    <a:gd name="connsiteY3" fmla="*/ 2278380 h 2446020"/>
                    <a:gd name="connsiteX4" fmla="*/ 739140 w 1211580"/>
                    <a:gd name="connsiteY4" fmla="*/ 2156460 h 2446020"/>
                    <a:gd name="connsiteX5" fmla="*/ 746760 w 1211580"/>
                    <a:gd name="connsiteY5" fmla="*/ 1981200 h 2446020"/>
                    <a:gd name="connsiteX6" fmla="*/ 784860 w 1211580"/>
                    <a:gd name="connsiteY6" fmla="*/ 1927860 h 2446020"/>
                    <a:gd name="connsiteX7" fmla="*/ 1013460 w 1211580"/>
                    <a:gd name="connsiteY7" fmla="*/ 640080 h 2446020"/>
                    <a:gd name="connsiteX8" fmla="*/ 1177831 w 1211580"/>
                    <a:gd name="connsiteY8" fmla="*/ 82482 h 2446020"/>
                    <a:gd name="connsiteX9" fmla="*/ 1211580 w 1211580"/>
                    <a:gd name="connsiteY9" fmla="*/ 0 h 2446020"/>
                    <a:gd name="connsiteX0" fmla="*/ 0 w 1211580"/>
                    <a:gd name="connsiteY0" fmla="*/ 2065020 h 2446020"/>
                    <a:gd name="connsiteX1" fmla="*/ 289560 w 1211580"/>
                    <a:gd name="connsiteY1" fmla="*/ 2308860 h 2446020"/>
                    <a:gd name="connsiteX2" fmla="*/ 822960 w 1211580"/>
                    <a:gd name="connsiteY2" fmla="*/ 2446020 h 2446020"/>
                    <a:gd name="connsiteX3" fmla="*/ 784860 w 1211580"/>
                    <a:gd name="connsiteY3" fmla="*/ 2278380 h 2446020"/>
                    <a:gd name="connsiteX4" fmla="*/ 739140 w 1211580"/>
                    <a:gd name="connsiteY4" fmla="*/ 2156460 h 2446020"/>
                    <a:gd name="connsiteX5" fmla="*/ 746760 w 1211580"/>
                    <a:gd name="connsiteY5" fmla="*/ 1981200 h 2446020"/>
                    <a:gd name="connsiteX6" fmla="*/ 784860 w 1211580"/>
                    <a:gd name="connsiteY6" fmla="*/ 1927860 h 2446020"/>
                    <a:gd name="connsiteX7" fmla="*/ 1013460 w 1211580"/>
                    <a:gd name="connsiteY7" fmla="*/ 640080 h 2446020"/>
                    <a:gd name="connsiteX8" fmla="*/ 1080992 w 1211580"/>
                    <a:gd name="connsiteY8" fmla="*/ 373001 h 2446020"/>
                    <a:gd name="connsiteX9" fmla="*/ 1177831 w 1211580"/>
                    <a:gd name="connsiteY9" fmla="*/ 82482 h 2446020"/>
                    <a:gd name="connsiteX10" fmla="*/ 1211580 w 1211580"/>
                    <a:gd name="connsiteY10" fmla="*/ 0 h 2446020"/>
                    <a:gd name="connsiteX0" fmla="*/ 0 w 1211580"/>
                    <a:gd name="connsiteY0" fmla="*/ 2065020 h 2446020"/>
                    <a:gd name="connsiteX1" fmla="*/ 289560 w 1211580"/>
                    <a:gd name="connsiteY1" fmla="*/ 2308860 h 2446020"/>
                    <a:gd name="connsiteX2" fmla="*/ 822960 w 1211580"/>
                    <a:gd name="connsiteY2" fmla="*/ 2446020 h 2446020"/>
                    <a:gd name="connsiteX3" fmla="*/ 784860 w 1211580"/>
                    <a:gd name="connsiteY3" fmla="*/ 2278380 h 2446020"/>
                    <a:gd name="connsiteX4" fmla="*/ 739140 w 1211580"/>
                    <a:gd name="connsiteY4" fmla="*/ 2156460 h 2446020"/>
                    <a:gd name="connsiteX5" fmla="*/ 746760 w 1211580"/>
                    <a:gd name="connsiteY5" fmla="*/ 1981200 h 2446020"/>
                    <a:gd name="connsiteX6" fmla="*/ 784860 w 1211580"/>
                    <a:gd name="connsiteY6" fmla="*/ 1927860 h 2446020"/>
                    <a:gd name="connsiteX7" fmla="*/ 1013460 w 1211580"/>
                    <a:gd name="connsiteY7" fmla="*/ 640080 h 2446020"/>
                    <a:gd name="connsiteX8" fmla="*/ 1080992 w 1211580"/>
                    <a:gd name="connsiteY8" fmla="*/ 373001 h 2446020"/>
                    <a:gd name="connsiteX9" fmla="*/ 1136329 w 1211580"/>
                    <a:gd name="connsiteY9" fmla="*/ 193156 h 2446020"/>
                    <a:gd name="connsiteX10" fmla="*/ 1177831 w 1211580"/>
                    <a:gd name="connsiteY10" fmla="*/ 82482 h 2446020"/>
                    <a:gd name="connsiteX11" fmla="*/ 1211580 w 1211580"/>
                    <a:gd name="connsiteY11" fmla="*/ 0 h 2446020"/>
                    <a:gd name="connsiteX0" fmla="*/ 0 w 1177831"/>
                    <a:gd name="connsiteY0" fmla="*/ 3773544 h 4154544"/>
                    <a:gd name="connsiteX1" fmla="*/ 289560 w 1177831"/>
                    <a:gd name="connsiteY1" fmla="*/ 4017384 h 4154544"/>
                    <a:gd name="connsiteX2" fmla="*/ 822960 w 1177831"/>
                    <a:gd name="connsiteY2" fmla="*/ 4154544 h 4154544"/>
                    <a:gd name="connsiteX3" fmla="*/ 784860 w 1177831"/>
                    <a:gd name="connsiteY3" fmla="*/ 3986904 h 4154544"/>
                    <a:gd name="connsiteX4" fmla="*/ 739140 w 1177831"/>
                    <a:gd name="connsiteY4" fmla="*/ 3864984 h 4154544"/>
                    <a:gd name="connsiteX5" fmla="*/ 746760 w 1177831"/>
                    <a:gd name="connsiteY5" fmla="*/ 3689724 h 4154544"/>
                    <a:gd name="connsiteX6" fmla="*/ 784860 w 1177831"/>
                    <a:gd name="connsiteY6" fmla="*/ 3636384 h 4154544"/>
                    <a:gd name="connsiteX7" fmla="*/ 1013460 w 1177831"/>
                    <a:gd name="connsiteY7" fmla="*/ 2348604 h 4154544"/>
                    <a:gd name="connsiteX8" fmla="*/ 1080992 w 1177831"/>
                    <a:gd name="connsiteY8" fmla="*/ 2081525 h 4154544"/>
                    <a:gd name="connsiteX9" fmla="*/ 1136329 w 1177831"/>
                    <a:gd name="connsiteY9" fmla="*/ 1901680 h 4154544"/>
                    <a:gd name="connsiteX10" fmla="*/ 1177831 w 1177831"/>
                    <a:gd name="connsiteY10" fmla="*/ 1791006 h 4154544"/>
                    <a:gd name="connsiteX11" fmla="*/ 609792 w 1177831"/>
                    <a:gd name="connsiteY11" fmla="*/ 0 h 4154544"/>
                    <a:gd name="connsiteX0" fmla="*/ 0 w 1177831"/>
                    <a:gd name="connsiteY0" fmla="*/ 3773544 h 4154544"/>
                    <a:gd name="connsiteX1" fmla="*/ 289560 w 1177831"/>
                    <a:gd name="connsiteY1" fmla="*/ 4017384 h 4154544"/>
                    <a:gd name="connsiteX2" fmla="*/ 822960 w 1177831"/>
                    <a:gd name="connsiteY2" fmla="*/ 4154544 h 4154544"/>
                    <a:gd name="connsiteX3" fmla="*/ 784860 w 1177831"/>
                    <a:gd name="connsiteY3" fmla="*/ 3986904 h 4154544"/>
                    <a:gd name="connsiteX4" fmla="*/ 739140 w 1177831"/>
                    <a:gd name="connsiteY4" fmla="*/ 3864984 h 4154544"/>
                    <a:gd name="connsiteX5" fmla="*/ 746760 w 1177831"/>
                    <a:gd name="connsiteY5" fmla="*/ 3689724 h 4154544"/>
                    <a:gd name="connsiteX6" fmla="*/ 784860 w 1177831"/>
                    <a:gd name="connsiteY6" fmla="*/ 3636384 h 4154544"/>
                    <a:gd name="connsiteX7" fmla="*/ 1013460 w 1177831"/>
                    <a:gd name="connsiteY7" fmla="*/ 2348604 h 4154544"/>
                    <a:gd name="connsiteX8" fmla="*/ 1080992 w 1177831"/>
                    <a:gd name="connsiteY8" fmla="*/ 2081525 h 4154544"/>
                    <a:gd name="connsiteX9" fmla="*/ 1136329 w 1177831"/>
                    <a:gd name="connsiteY9" fmla="*/ 1901680 h 4154544"/>
                    <a:gd name="connsiteX10" fmla="*/ 1177831 w 1177831"/>
                    <a:gd name="connsiteY10" fmla="*/ 1791006 h 4154544"/>
                    <a:gd name="connsiteX11" fmla="*/ 831976 w 1177831"/>
                    <a:gd name="connsiteY11" fmla="*/ 718856 h 4154544"/>
                    <a:gd name="connsiteX12" fmla="*/ 609792 w 1177831"/>
                    <a:gd name="connsiteY12" fmla="*/ 0 h 4154544"/>
                    <a:gd name="connsiteX0" fmla="*/ 0 w 1177831"/>
                    <a:gd name="connsiteY0" fmla="*/ 3773544 h 4154544"/>
                    <a:gd name="connsiteX1" fmla="*/ 289560 w 1177831"/>
                    <a:gd name="connsiteY1" fmla="*/ 4017384 h 4154544"/>
                    <a:gd name="connsiteX2" fmla="*/ 822960 w 1177831"/>
                    <a:gd name="connsiteY2" fmla="*/ 4154544 h 4154544"/>
                    <a:gd name="connsiteX3" fmla="*/ 784860 w 1177831"/>
                    <a:gd name="connsiteY3" fmla="*/ 3986904 h 4154544"/>
                    <a:gd name="connsiteX4" fmla="*/ 739140 w 1177831"/>
                    <a:gd name="connsiteY4" fmla="*/ 3864984 h 4154544"/>
                    <a:gd name="connsiteX5" fmla="*/ 746760 w 1177831"/>
                    <a:gd name="connsiteY5" fmla="*/ 3689724 h 4154544"/>
                    <a:gd name="connsiteX6" fmla="*/ 784860 w 1177831"/>
                    <a:gd name="connsiteY6" fmla="*/ 3636384 h 4154544"/>
                    <a:gd name="connsiteX7" fmla="*/ 1013460 w 1177831"/>
                    <a:gd name="connsiteY7" fmla="*/ 2348604 h 4154544"/>
                    <a:gd name="connsiteX8" fmla="*/ 1080992 w 1177831"/>
                    <a:gd name="connsiteY8" fmla="*/ 2081525 h 4154544"/>
                    <a:gd name="connsiteX9" fmla="*/ 1136329 w 1177831"/>
                    <a:gd name="connsiteY9" fmla="*/ 1901680 h 4154544"/>
                    <a:gd name="connsiteX10" fmla="*/ 1177831 w 1177831"/>
                    <a:gd name="connsiteY10" fmla="*/ 1791006 h 4154544"/>
                    <a:gd name="connsiteX11" fmla="*/ 679800 w 1177831"/>
                    <a:gd name="connsiteY11" fmla="*/ 497509 h 4154544"/>
                    <a:gd name="connsiteX12" fmla="*/ 609792 w 1177831"/>
                    <a:gd name="connsiteY12" fmla="*/ 0 h 4154544"/>
                    <a:gd name="connsiteX0" fmla="*/ 0 w 1177831"/>
                    <a:gd name="connsiteY0" fmla="*/ 3773544 h 4154544"/>
                    <a:gd name="connsiteX1" fmla="*/ 289560 w 1177831"/>
                    <a:gd name="connsiteY1" fmla="*/ 4017384 h 4154544"/>
                    <a:gd name="connsiteX2" fmla="*/ 822960 w 1177831"/>
                    <a:gd name="connsiteY2" fmla="*/ 4154544 h 4154544"/>
                    <a:gd name="connsiteX3" fmla="*/ 784860 w 1177831"/>
                    <a:gd name="connsiteY3" fmla="*/ 3986904 h 4154544"/>
                    <a:gd name="connsiteX4" fmla="*/ 739140 w 1177831"/>
                    <a:gd name="connsiteY4" fmla="*/ 3864984 h 4154544"/>
                    <a:gd name="connsiteX5" fmla="*/ 746760 w 1177831"/>
                    <a:gd name="connsiteY5" fmla="*/ 3689724 h 4154544"/>
                    <a:gd name="connsiteX6" fmla="*/ 784860 w 1177831"/>
                    <a:gd name="connsiteY6" fmla="*/ 3636384 h 4154544"/>
                    <a:gd name="connsiteX7" fmla="*/ 1013460 w 1177831"/>
                    <a:gd name="connsiteY7" fmla="*/ 2348604 h 4154544"/>
                    <a:gd name="connsiteX8" fmla="*/ 1080992 w 1177831"/>
                    <a:gd name="connsiteY8" fmla="*/ 2081525 h 4154544"/>
                    <a:gd name="connsiteX9" fmla="*/ 1136329 w 1177831"/>
                    <a:gd name="connsiteY9" fmla="*/ 1901680 h 4154544"/>
                    <a:gd name="connsiteX10" fmla="*/ 1177831 w 1177831"/>
                    <a:gd name="connsiteY10" fmla="*/ 1791006 h 4154544"/>
                    <a:gd name="connsiteX11" fmla="*/ 942650 w 1177831"/>
                    <a:gd name="connsiteY11" fmla="*/ 1140799 h 4154544"/>
                    <a:gd name="connsiteX12" fmla="*/ 679800 w 1177831"/>
                    <a:gd name="connsiteY12" fmla="*/ 497509 h 4154544"/>
                    <a:gd name="connsiteX13" fmla="*/ 609792 w 1177831"/>
                    <a:gd name="connsiteY13" fmla="*/ 0 h 4154544"/>
                    <a:gd name="connsiteX0" fmla="*/ 0 w 1177831"/>
                    <a:gd name="connsiteY0" fmla="*/ 3773544 h 4154544"/>
                    <a:gd name="connsiteX1" fmla="*/ 289560 w 1177831"/>
                    <a:gd name="connsiteY1" fmla="*/ 4017384 h 4154544"/>
                    <a:gd name="connsiteX2" fmla="*/ 822960 w 1177831"/>
                    <a:gd name="connsiteY2" fmla="*/ 4154544 h 4154544"/>
                    <a:gd name="connsiteX3" fmla="*/ 784860 w 1177831"/>
                    <a:gd name="connsiteY3" fmla="*/ 3986904 h 4154544"/>
                    <a:gd name="connsiteX4" fmla="*/ 739140 w 1177831"/>
                    <a:gd name="connsiteY4" fmla="*/ 3864984 h 4154544"/>
                    <a:gd name="connsiteX5" fmla="*/ 746760 w 1177831"/>
                    <a:gd name="connsiteY5" fmla="*/ 3689724 h 4154544"/>
                    <a:gd name="connsiteX6" fmla="*/ 784860 w 1177831"/>
                    <a:gd name="connsiteY6" fmla="*/ 3636384 h 4154544"/>
                    <a:gd name="connsiteX7" fmla="*/ 1013460 w 1177831"/>
                    <a:gd name="connsiteY7" fmla="*/ 2348604 h 4154544"/>
                    <a:gd name="connsiteX8" fmla="*/ 1080992 w 1177831"/>
                    <a:gd name="connsiteY8" fmla="*/ 2081525 h 4154544"/>
                    <a:gd name="connsiteX9" fmla="*/ 1136329 w 1177831"/>
                    <a:gd name="connsiteY9" fmla="*/ 1901680 h 4154544"/>
                    <a:gd name="connsiteX10" fmla="*/ 1177831 w 1177831"/>
                    <a:gd name="connsiteY10" fmla="*/ 1791006 h 4154544"/>
                    <a:gd name="connsiteX11" fmla="*/ 693634 w 1177831"/>
                    <a:gd name="connsiteY11" fmla="*/ 1126965 h 4154544"/>
                    <a:gd name="connsiteX12" fmla="*/ 679800 w 1177831"/>
                    <a:gd name="connsiteY12" fmla="*/ 497509 h 4154544"/>
                    <a:gd name="connsiteX13" fmla="*/ 609792 w 1177831"/>
                    <a:gd name="connsiteY13" fmla="*/ 0 h 4154544"/>
                    <a:gd name="connsiteX0" fmla="*/ 0 w 1177831"/>
                    <a:gd name="connsiteY0" fmla="*/ 3773544 h 4154544"/>
                    <a:gd name="connsiteX1" fmla="*/ 289560 w 1177831"/>
                    <a:gd name="connsiteY1" fmla="*/ 4017384 h 4154544"/>
                    <a:gd name="connsiteX2" fmla="*/ 822960 w 1177831"/>
                    <a:gd name="connsiteY2" fmla="*/ 4154544 h 4154544"/>
                    <a:gd name="connsiteX3" fmla="*/ 784860 w 1177831"/>
                    <a:gd name="connsiteY3" fmla="*/ 3986904 h 4154544"/>
                    <a:gd name="connsiteX4" fmla="*/ 739140 w 1177831"/>
                    <a:gd name="connsiteY4" fmla="*/ 3864984 h 4154544"/>
                    <a:gd name="connsiteX5" fmla="*/ 746760 w 1177831"/>
                    <a:gd name="connsiteY5" fmla="*/ 3689724 h 4154544"/>
                    <a:gd name="connsiteX6" fmla="*/ 784860 w 1177831"/>
                    <a:gd name="connsiteY6" fmla="*/ 3636384 h 4154544"/>
                    <a:gd name="connsiteX7" fmla="*/ 1013460 w 1177831"/>
                    <a:gd name="connsiteY7" fmla="*/ 2348604 h 4154544"/>
                    <a:gd name="connsiteX8" fmla="*/ 1080992 w 1177831"/>
                    <a:gd name="connsiteY8" fmla="*/ 2081525 h 4154544"/>
                    <a:gd name="connsiteX9" fmla="*/ 1136329 w 1177831"/>
                    <a:gd name="connsiteY9" fmla="*/ 1901680 h 4154544"/>
                    <a:gd name="connsiteX10" fmla="*/ 1177831 w 1177831"/>
                    <a:gd name="connsiteY10" fmla="*/ 1791006 h 4154544"/>
                    <a:gd name="connsiteX11" fmla="*/ 693634 w 1177831"/>
                    <a:gd name="connsiteY11" fmla="*/ 1126965 h 4154544"/>
                    <a:gd name="connsiteX12" fmla="*/ 686717 w 1177831"/>
                    <a:gd name="connsiteY12" fmla="*/ 767275 h 4154544"/>
                    <a:gd name="connsiteX13" fmla="*/ 679800 w 1177831"/>
                    <a:gd name="connsiteY13" fmla="*/ 497509 h 4154544"/>
                    <a:gd name="connsiteX14" fmla="*/ 609792 w 1177831"/>
                    <a:gd name="connsiteY14" fmla="*/ 0 h 4154544"/>
                    <a:gd name="connsiteX0" fmla="*/ 0 w 1177831"/>
                    <a:gd name="connsiteY0" fmla="*/ 3773544 h 4154544"/>
                    <a:gd name="connsiteX1" fmla="*/ 289560 w 1177831"/>
                    <a:gd name="connsiteY1" fmla="*/ 4017384 h 4154544"/>
                    <a:gd name="connsiteX2" fmla="*/ 822960 w 1177831"/>
                    <a:gd name="connsiteY2" fmla="*/ 4154544 h 4154544"/>
                    <a:gd name="connsiteX3" fmla="*/ 784860 w 1177831"/>
                    <a:gd name="connsiteY3" fmla="*/ 3986904 h 4154544"/>
                    <a:gd name="connsiteX4" fmla="*/ 739140 w 1177831"/>
                    <a:gd name="connsiteY4" fmla="*/ 3864984 h 4154544"/>
                    <a:gd name="connsiteX5" fmla="*/ 746760 w 1177831"/>
                    <a:gd name="connsiteY5" fmla="*/ 3689724 h 4154544"/>
                    <a:gd name="connsiteX6" fmla="*/ 784860 w 1177831"/>
                    <a:gd name="connsiteY6" fmla="*/ 3636384 h 4154544"/>
                    <a:gd name="connsiteX7" fmla="*/ 1013460 w 1177831"/>
                    <a:gd name="connsiteY7" fmla="*/ 2348604 h 4154544"/>
                    <a:gd name="connsiteX8" fmla="*/ 1080992 w 1177831"/>
                    <a:gd name="connsiteY8" fmla="*/ 2081525 h 4154544"/>
                    <a:gd name="connsiteX9" fmla="*/ 1136329 w 1177831"/>
                    <a:gd name="connsiteY9" fmla="*/ 1901680 h 4154544"/>
                    <a:gd name="connsiteX10" fmla="*/ 1177831 w 1177831"/>
                    <a:gd name="connsiteY10" fmla="*/ 1791006 h 4154544"/>
                    <a:gd name="connsiteX11" fmla="*/ 693634 w 1177831"/>
                    <a:gd name="connsiteY11" fmla="*/ 1126965 h 4154544"/>
                    <a:gd name="connsiteX12" fmla="*/ 672883 w 1177831"/>
                    <a:gd name="connsiteY12" fmla="*/ 822612 h 4154544"/>
                    <a:gd name="connsiteX13" fmla="*/ 679800 w 1177831"/>
                    <a:gd name="connsiteY13" fmla="*/ 497509 h 4154544"/>
                    <a:gd name="connsiteX14" fmla="*/ 609792 w 1177831"/>
                    <a:gd name="connsiteY14" fmla="*/ 0 h 4154544"/>
                    <a:gd name="connsiteX0" fmla="*/ 0 w 1177831"/>
                    <a:gd name="connsiteY0" fmla="*/ 3773544 h 4154544"/>
                    <a:gd name="connsiteX1" fmla="*/ 289560 w 1177831"/>
                    <a:gd name="connsiteY1" fmla="*/ 4017384 h 4154544"/>
                    <a:gd name="connsiteX2" fmla="*/ 822960 w 1177831"/>
                    <a:gd name="connsiteY2" fmla="*/ 4154544 h 4154544"/>
                    <a:gd name="connsiteX3" fmla="*/ 784860 w 1177831"/>
                    <a:gd name="connsiteY3" fmla="*/ 3986904 h 4154544"/>
                    <a:gd name="connsiteX4" fmla="*/ 739140 w 1177831"/>
                    <a:gd name="connsiteY4" fmla="*/ 3864984 h 4154544"/>
                    <a:gd name="connsiteX5" fmla="*/ 746760 w 1177831"/>
                    <a:gd name="connsiteY5" fmla="*/ 3689724 h 4154544"/>
                    <a:gd name="connsiteX6" fmla="*/ 784860 w 1177831"/>
                    <a:gd name="connsiteY6" fmla="*/ 3636384 h 4154544"/>
                    <a:gd name="connsiteX7" fmla="*/ 1013460 w 1177831"/>
                    <a:gd name="connsiteY7" fmla="*/ 2348604 h 4154544"/>
                    <a:gd name="connsiteX8" fmla="*/ 1080992 w 1177831"/>
                    <a:gd name="connsiteY8" fmla="*/ 2081525 h 4154544"/>
                    <a:gd name="connsiteX9" fmla="*/ 1136329 w 1177831"/>
                    <a:gd name="connsiteY9" fmla="*/ 1901680 h 4154544"/>
                    <a:gd name="connsiteX10" fmla="*/ 1177831 w 1177831"/>
                    <a:gd name="connsiteY10" fmla="*/ 1791006 h 4154544"/>
                    <a:gd name="connsiteX11" fmla="*/ 935733 w 1177831"/>
                    <a:gd name="connsiteY11" fmla="*/ 1458985 h 4154544"/>
                    <a:gd name="connsiteX12" fmla="*/ 693634 w 1177831"/>
                    <a:gd name="connsiteY12" fmla="*/ 1126965 h 4154544"/>
                    <a:gd name="connsiteX13" fmla="*/ 672883 w 1177831"/>
                    <a:gd name="connsiteY13" fmla="*/ 822612 h 4154544"/>
                    <a:gd name="connsiteX14" fmla="*/ 679800 w 1177831"/>
                    <a:gd name="connsiteY14" fmla="*/ 497509 h 4154544"/>
                    <a:gd name="connsiteX15" fmla="*/ 609792 w 1177831"/>
                    <a:gd name="connsiteY15" fmla="*/ 0 h 4154544"/>
                    <a:gd name="connsiteX0" fmla="*/ 0 w 1177831"/>
                    <a:gd name="connsiteY0" fmla="*/ 3773544 h 4154544"/>
                    <a:gd name="connsiteX1" fmla="*/ 289560 w 1177831"/>
                    <a:gd name="connsiteY1" fmla="*/ 4017384 h 4154544"/>
                    <a:gd name="connsiteX2" fmla="*/ 822960 w 1177831"/>
                    <a:gd name="connsiteY2" fmla="*/ 4154544 h 4154544"/>
                    <a:gd name="connsiteX3" fmla="*/ 784860 w 1177831"/>
                    <a:gd name="connsiteY3" fmla="*/ 3986904 h 4154544"/>
                    <a:gd name="connsiteX4" fmla="*/ 739140 w 1177831"/>
                    <a:gd name="connsiteY4" fmla="*/ 3864984 h 4154544"/>
                    <a:gd name="connsiteX5" fmla="*/ 746760 w 1177831"/>
                    <a:gd name="connsiteY5" fmla="*/ 3689724 h 4154544"/>
                    <a:gd name="connsiteX6" fmla="*/ 784860 w 1177831"/>
                    <a:gd name="connsiteY6" fmla="*/ 3636384 h 4154544"/>
                    <a:gd name="connsiteX7" fmla="*/ 1013460 w 1177831"/>
                    <a:gd name="connsiteY7" fmla="*/ 2348604 h 4154544"/>
                    <a:gd name="connsiteX8" fmla="*/ 1080992 w 1177831"/>
                    <a:gd name="connsiteY8" fmla="*/ 2081525 h 4154544"/>
                    <a:gd name="connsiteX9" fmla="*/ 1136329 w 1177831"/>
                    <a:gd name="connsiteY9" fmla="*/ 1901680 h 4154544"/>
                    <a:gd name="connsiteX10" fmla="*/ 1177831 w 1177831"/>
                    <a:gd name="connsiteY10" fmla="*/ 1791006 h 4154544"/>
                    <a:gd name="connsiteX11" fmla="*/ 901148 w 1177831"/>
                    <a:gd name="connsiteY11" fmla="*/ 1493571 h 4154544"/>
                    <a:gd name="connsiteX12" fmla="*/ 693634 w 1177831"/>
                    <a:gd name="connsiteY12" fmla="*/ 1126965 h 4154544"/>
                    <a:gd name="connsiteX13" fmla="*/ 672883 w 1177831"/>
                    <a:gd name="connsiteY13" fmla="*/ 822612 h 4154544"/>
                    <a:gd name="connsiteX14" fmla="*/ 679800 w 1177831"/>
                    <a:gd name="connsiteY14" fmla="*/ 497509 h 4154544"/>
                    <a:gd name="connsiteX15" fmla="*/ 609792 w 1177831"/>
                    <a:gd name="connsiteY15" fmla="*/ 0 h 4154544"/>
                    <a:gd name="connsiteX0" fmla="*/ 0 w 1205499"/>
                    <a:gd name="connsiteY0" fmla="*/ 3773544 h 4154544"/>
                    <a:gd name="connsiteX1" fmla="*/ 289560 w 1205499"/>
                    <a:gd name="connsiteY1" fmla="*/ 4017384 h 4154544"/>
                    <a:gd name="connsiteX2" fmla="*/ 822960 w 1205499"/>
                    <a:gd name="connsiteY2" fmla="*/ 4154544 h 4154544"/>
                    <a:gd name="connsiteX3" fmla="*/ 784860 w 1205499"/>
                    <a:gd name="connsiteY3" fmla="*/ 3986904 h 4154544"/>
                    <a:gd name="connsiteX4" fmla="*/ 739140 w 1205499"/>
                    <a:gd name="connsiteY4" fmla="*/ 3864984 h 4154544"/>
                    <a:gd name="connsiteX5" fmla="*/ 746760 w 1205499"/>
                    <a:gd name="connsiteY5" fmla="*/ 3689724 h 4154544"/>
                    <a:gd name="connsiteX6" fmla="*/ 784860 w 1205499"/>
                    <a:gd name="connsiteY6" fmla="*/ 3636384 h 4154544"/>
                    <a:gd name="connsiteX7" fmla="*/ 1013460 w 1205499"/>
                    <a:gd name="connsiteY7" fmla="*/ 2348604 h 4154544"/>
                    <a:gd name="connsiteX8" fmla="*/ 1080992 w 1205499"/>
                    <a:gd name="connsiteY8" fmla="*/ 2081525 h 4154544"/>
                    <a:gd name="connsiteX9" fmla="*/ 1136329 w 1205499"/>
                    <a:gd name="connsiteY9" fmla="*/ 1901680 h 4154544"/>
                    <a:gd name="connsiteX10" fmla="*/ 1205499 w 1205499"/>
                    <a:gd name="connsiteY10" fmla="*/ 1728752 h 4154544"/>
                    <a:gd name="connsiteX11" fmla="*/ 901148 w 1205499"/>
                    <a:gd name="connsiteY11" fmla="*/ 1493571 h 4154544"/>
                    <a:gd name="connsiteX12" fmla="*/ 693634 w 1205499"/>
                    <a:gd name="connsiteY12" fmla="*/ 1126965 h 4154544"/>
                    <a:gd name="connsiteX13" fmla="*/ 672883 w 1205499"/>
                    <a:gd name="connsiteY13" fmla="*/ 822612 h 4154544"/>
                    <a:gd name="connsiteX14" fmla="*/ 679800 w 1205499"/>
                    <a:gd name="connsiteY14" fmla="*/ 497509 h 4154544"/>
                    <a:gd name="connsiteX15" fmla="*/ 609792 w 1205499"/>
                    <a:gd name="connsiteY15" fmla="*/ 0 h 415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05499" h="4154544">
                      <a:moveTo>
                        <a:pt x="0" y="3773544"/>
                      </a:moveTo>
                      <a:lnTo>
                        <a:pt x="289560" y="4017384"/>
                      </a:lnTo>
                      <a:lnTo>
                        <a:pt x="822960" y="4154544"/>
                      </a:lnTo>
                      <a:lnTo>
                        <a:pt x="784860" y="3986904"/>
                      </a:lnTo>
                      <a:lnTo>
                        <a:pt x="739140" y="3864984"/>
                      </a:lnTo>
                      <a:lnTo>
                        <a:pt x="746760" y="3689724"/>
                      </a:lnTo>
                      <a:lnTo>
                        <a:pt x="784860" y="3636384"/>
                      </a:lnTo>
                      <a:lnTo>
                        <a:pt x="1013460" y="2348604"/>
                      </a:lnTo>
                      <a:lnTo>
                        <a:pt x="1080992" y="2081525"/>
                      </a:lnTo>
                      <a:lnTo>
                        <a:pt x="1136329" y="1901680"/>
                      </a:lnTo>
                      <a:lnTo>
                        <a:pt x="1205499" y="1728752"/>
                      </a:lnTo>
                      <a:lnTo>
                        <a:pt x="901148" y="1493571"/>
                      </a:lnTo>
                      <a:lnTo>
                        <a:pt x="693634" y="1126965"/>
                      </a:lnTo>
                      <a:lnTo>
                        <a:pt x="672883" y="822612"/>
                      </a:lnTo>
                      <a:lnTo>
                        <a:pt x="679800" y="497509"/>
                      </a:lnTo>
                      <a:lnTo>
                        <a:pt x="609792" y="0"/>
                      </a:lnTo>
                    </a:path>
                  </a:pathLst>
                </a:custGeom>
                <a:noFill/>
                <a:ln w="76200">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Freeform 13"/>
                <p:cNvSpPr/>
                <p:nvPr/>
              </p:nvSpPr>
              <p:spPr>
                <a:xfrm>
                  <a:off x="6202152" y="5958671"/>
                  <a:ext cx="344354" cy="3020067"/>
                </a:xfrm>
                <a:custGeom>
                  <a:avLst/>
                  <a:gdLst>
                    <a:gd name="connsiteX0" fmla="*/ 27296 w 300251"/>
                    <a:gd name="connsiteY0" fmla="*/ 3179929 h 3179929"/>
                    <a:gd name="connsiteX1" fmla="*/ 0 w 300251"/>
                    <a:gd name="connsiteY1" fmla="*/ 900752 h 3179929"/>
                    <a:gd name="connsiteX2" fmla="*/ 163773 w 300251"/>
                    <a:gd name="connsiteY2" fmla="*/ 593678 h 3179929"/>
                    <a:gd name="connsiteX3" fmla="*/ 232012 w 300251"/>
                    <a:gd name="connsiteY3" fmla="*/ 348018 h 3179929"/>
                    <a:gd name="connsiteX4" fmla="*/ 300251 w 300251"/>
                    <a:gd name="connsiteY4" fmla="*/ 0 h 3179929"/>
                    <a:gd name="connsiteX0" fmla="*/ 27296 w 254903"/>
                    <a:gd name="connsiteY0" fmla="*/ 3187473 h 3187473"/>
                    <a:gd name="connsiteX1" fmla="*/ 0 w 254903"/>
                    <a:gd name="connsiteY1" fmla="*/ 908296 h 3187473"/>
                    <a:gd name="connsiteX2" fmla="*/ 163773 w 254903"/>
                    <a:gd name="connsiteY2" fmla="*/ 601222 h 3187473"/>
                    <a:gd name="connsiteX3" fmla="*/ 232012 w 254903"/>
                    <a:gd name="connsiteY3" fmla="*/ 355562 h 3187473"/>
                    <a:gd name="connsiteX4" fmla="*/ 254903 w 254903"/>
                    <a:gd name="connsiteY4" fmla="*/ 0 h 3187473"/>
                    <a:gd name="connsiteX0" fmla="*/ 27296 w 277577"/>
                    <a:gd name="connsiteY0" fmla="*/ 3164841 h 3164841"/>
                    <a:gd name="connsiteX1" fmla="*/ 0 w 277577"/>
                    <a:gd name="connsiteY1" fmla="*/ 885664 h 3164841"/>
                    <a:gd name="connsiteX2" fmla="*/ 163773 w 277577"/>
                    <a:gd name="connsiteY2" fmla="*/ 578590 h 3164841"/>
                    <a:gd name="connsiteX3" fmla="*/ 232012 w 277577"/>
                    <a:gd name="connsiteY3" fmla="*/ 332930 h 3164841"/>
                    <a:gd name="connsiteX4" fmla="*/ 277577 w 277577"/>
                    <a:gd name="connsiteY4" fmla="*/ 0 h 3164841"/>
                    <a:gd name="connsiteX0" fmla="*/ 27296 w 277577"/>
                    <a:gd name="connsiteY0" fmla="*/ 3164841 h 3164841"/>
                    <a:gd name="connsiteX1" fmla="*/ 0 w 277577"/>
                    <a:gd name="connsiteY1" fmla="*/ 885664 h 3164841"/>
                    <a:gd name="connsiteX2" fmla="*/ 163773 w 277577"/>
                    <a:gd name="connsiteY2" fmla="*/ 578590 h 3164841"/>
                    <a:gd name="connsiteX3" fmla="*/ 232012 w 277577"/>
                    <a:gd name="connsiteY3" fmla="*/ 332930 h 3164841"/>
                    <a:gd name="connsiteX4" fmla="*/ 231070 w 277577"/>
                    <a:gd name="connsiteY4" fmla="*/ 173359 h 3164841"/>
                    <a:gd name="connsiteX5" fmla="*/ 277577 w 277577"/>
                    <a:gd name="connsiteY5" fmla="*/ 0 h 3164841"/>
                    <a:gd name="connsiteX0" fmla="*/ 27296 w 277577"/>
                    <a:gd name="connsiteY0" fmla="*/ 3164841 h 3164841"/>
                    <a:gd name="connsiteX1" fmla="*/ 0 w 277577"/>
                    <a:gd name="connsiteY1" fmla="*/ 885664 h 3164841"/>
                    <a:gd name="connsiteX2" fmla="*/ 163773 w 277577"/>
                    <a:gd name="connsiteY2" fmla="*/ 578590 h 3164841"/>
                    <a:gd name="connsiteX3" fmla="*/ 217348 w 277577"/>
                    <a:gd name="connsiteY3" fmla="*/ 421217 h 3164841"/>
                    <a:gd name="connsiteX4" fmla="*/ 232012 w 277577"/>
                    <a:gd name="connsiteY4" fmla="*/ 332930 h 3164841"/>
                    <a:gd name="connsiteX5" fmla="*/ 231070 w 277577"/>
                    <a:gd name="connsiteY5" fmla="*/ 173359 h 3164841"/>
                    <a:gd name="connsiteX6" fmla="*/ 277577 w 277577"/>
                    <a:gd name="connsiteY6" fmla="*/ 0 h 3164841"/>
                    <a:gd name="connsiteX0" fmla="*/ 27296 w 277577"/>
                    <a:gd name="connsiteY0" fmla="*/ 3164841 h 3164841"/>
                    <a:gd name="connsiteX1" fmla="*/ 0 w 277577"/>
                    <a:gd name="connsiteY1" fmla="*/ 885664 h 3164841"/>
                    <a:gd name="connsiteX2" fmla="*/ 163773 w 277577"/>
                    <a:gd name="connsiteY2" fmla="*/ 578590 h 3164841"/>
                    <a:gd name="connsiteX3" fmla="*/ 217348 w 277577"/>
                    <a:gd name="connsiteY3" fmla="*/ 421217 h 3164841"/>
                    <a:gd name="connsiteX4" fmla="*/ 232012 w 277577"/>
                    <a:gd name="connsiteY4" fmla="*/ 332930 h 3164841"/>
                    <a:gd name="connsiteX5" fmla="*/ 231070 w 277577"/>
                    <a:gd name="connsiteY5" fmla="*/ 173359 h 3164841"/>
                    <a:gd name="connsiteX6" fmla="*/ 244792 w 277577"/>
                    <a:gd name="connsiteY6" fmla="*/ 72667 h 3164841"/>
                    <a:gd name="connsiteX7" fmla="*/ 277577 w 277577"/>
                    <a:gd name="connsiteY7" fmla="*/ 0 h 3164841"/>
                    <a:gd name="connsiteX0" fmla="*/ 27296 w 744117"/>
                    <a:gd name="connsiteY0" fmla="*/ 3683793 h 3683793"/>
                    <a:gd name="connsiteX1" fmla="*/ 0 w 744117"/>
                    <a:gd name="connsiteY1" fmla="*/ 1404616 h 3683793"/>
                    <a:gd name="connsiteX2" fmla="*/ 163773 w 744117"/>
                    <a:gd name="connsiteY2" fmla="*/ 1097542 h 3683793"/>
                    <a:gd name="connsiteX3" fmla="*/ 217348 w 744117"/>
                    <a:gd name="connsiteY3" fmla="*/ 940169 h 3683793"/>
                    <a:gd name="connsiteX4" fmla="*/ 232012 w 744117"/>
                    <a:gd name="connsiteY4" fmla="*/ 851882 h 3683793"/>
                    <a:gd name="connsiteX5" fmla="*/ 231070 w 744117"/>
                    <a:gd name="connsiteY5" fmla="*/ 692311 h 3683793"/>
                    <a:gd name="connsiteX6" fmla="*/ 244792 w 744117"/>
                    <a:gd name="connsiteY6" fmla="*/ 591619 h 3683793"/>
                    <a:gd name="connsiteX7" fmla="*/ 744117 w 744117"/>
                    <a:gd name="connsiteY7" fmla="*/ 0 h 3683793"/>
                    <a:gd name="connsiteX0" fmla="*/ 27296 w 744117"/>
                    <a:gd name="connsiteY0" fmla="*/ 3683793 h 3683793"/>
                    <a:gd name="connsiteX1" fmla="*/ 0 w 744117"/>
                    <a:gd name="connsiteY1" fmla="*/ 1404616 h 3683793"/>
                    <a:gd name="connsiteX2" fmla="*/ 163773 w 744117"/>
                    <a:gd name="connsiteY2" fmla="*/ 1097542 h 3683793"/>
                    <a:gd name="connsiteX3" fmla="*/ 217348 w 744117"/>
                    <a:gd name="connsiteY3" fmla="*/ 940169 h 3683793"/>
                    <a:gd name="connsiteX4" fmla="*/ 232012 w 744117"/>
                    <a:gd name="connsiteY4" fmla="*/ 851882 h 3683793"/>
                    <a:gd name="connsiteX5" fmla="*/ 231070 w 744117"/>
                    <a:gd name="connsiteY5" fmla="*/ 692311 h 3683793"/>
                    <a:gd name="connsiteX6" fmla="*/ 313401 w 744117"/>
                    <a:gd name="connsiteY6" fmla="*/ 583873 h 3683793"/>
                    <a:gd name="connsiteX7" fmla="*/ 744117 w 744117"/>
                    <a:gd name="connsiteY7" fmla="*/ 0 h 368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4117" h="3683793">
                      <a:moveTo>
                        <a:pt x="27296" y="3683793"/>
                      </a:moveTo>
                      <a:lnTo>
                        <a:pt x="0" y="1404616"/>
                      </a:lnTo>
                      <a:lnTo>
                        <a:pt x="163773" y="1097542"/>
                      </a:lnTo>
                      <a:lnTo>
                        <a:pt x="217348" y="940169"/>
                      </a:lnTo>
                      <a:lnTo>
                        <a:pt x="232012" y="851882"/>
                      </a:lnTo>
                      <a:cubicBezTo>
                        <a:pt x="243228" y="784344"/>
                        <a:pt x="223476" y="747799"/>
                        <a:pt x="231070" y="692311"/>
                      </a:cubicBezTo>
                      <a:cubicBezTo>
                        <a:pt x="233200" y="648934"/>
                        <a:pt x="305650" y="612766"/>
                        <a:pt x="313401" y="583873"/>
                      </a:cubicBezTo>
                      <a:cubicBezTo>
                        <a:pt x="321152" y="554980"/>
                        <a:pt x="738653" y="12111"/>
                        <a:pt x="744117" y="0"/>
                      </a:cubicBezTo>
                    </a:path>
                  </a:pathLst>
                </a:custGeom>
                <a:noFill/>
                <a:ln w="76200">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Freeform 11"/>
              <p:cNvSpPr/>
              <p:nvPr/>
            </p:nvSpPr>
            <p:spPr>
              <a:xfrm>
                <a:off x="6540859" y="1995520"/>
                <a:ext cx="1685925" cy="4124325"/>
              </a:xfrm>
              <a:custGeom>
                <a:avLst/>
                <a:gdLst>
                  <a:gd name="connsiteX0" fmla="*/ 0 w 1685925"/>
                  <a:gd name="connsiteY0" fmla="*/ 3962400 h 4124325"/>
                  <a:gd name="connsiteX1" fmla="*/ 657225 w 1685925"/>
                  <a:gd name="connsiteY1" fmla="*/ 4124325 h 4124325"/>
                  <a:gd name="connsiteX2" fmla="*/ 676275 w 1685925"/>
                  <a:gd name="connsiteY2" fmla="*/ 4067175 h 4124325"/>
                  <a:gd name="connsiteX3" fmla="*/ 1019175 w 1685925"/>
                  <a:gd name="connsiteY3" fmla="*/ 2247900 h 4124325"/>
                  <a:gd name="connsiteX4" fmla="*/ 1028700 w 1685925"/>
                  <a:gd name="connsiteY4" fmla="*/ 2181225 h 4124325"/>
                  <a:gd name="connsiteX5" fmla="*/ 1219200 w 1685925"/>
                  <a:gd name="connsiteY5" fmla="*/ 1485900 h 4124325"/>
                  <a:gd name="connsiteX6" fmla="*/ 1438275 w 1685925"/>
                  <a:gd name="connsiteY6" fmla="*/ 790575 h 4124325"/>
                  <a:gd name="connsiteX7" fmla="*/ 1685925 w 1685925"/>
                  <a:gd name="connsiteY7" fmla="*/ 0 h 412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925" h="4124325">
                    <a:moveTo>
                      <a:pt x="0" y="3962400"/>
                    </a:moveTo>
                    <a:lnTo>
                      <a:pt x="657225" y="4124325"/>
                    </a:lnTo>
                    <a:lnTo>
                      <a:pt x="676275" y="4067175"/>
                    </a:lnTo>
                    <a:lnTo>
                      <a:pt x="1019175" y="2247900"/>
                    </a:lnTo>
                    <a:lnTo>
                      <a:pt x="1028700" y="2181225"/>
                    </a:lnTo>
                    <a:lnTo>
                      <a:pt x="1219200" y="1485900"/>
                    </a:lnTo>
                    <a:lnTo>
                      <a:pt x="1438275" y="790575"/>
                    </a:lnTo>
                    <a:lnTo>
                      <a:pt x="1685925" y="0"/>
                    </a:lnTo>
                  </a:path>
                </a:pathLst>
              </a:custGeom>
              <a:noFill/>
              <a:ln w="76200">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15" name="Freeform 14"/>
            <p:cNvSpPr/>
            <p:nvPr/>
          </p:nvSpPr>
          <p:spPr>
            <a:xfrm>
              <a:off x="5651911" y="4480873"/>
              <a:ext cx="20016" cy="55600"/>
            </a:xfrm>
            <a:custGeom>
              <a:avLst/>
              <a:gdLst>
                <a:gd name="connsiteX0" fmla="*/ 32657 w 32657"/>
                <a:gd name="connsiteY0" fmla="*/ 90714 h 90714"/>
                <a:gd name="connsiteX1" fmla="*/ 0 w 32657"/>
                <a:gd name="connsiteY1" fmla="*/ 0 h 90714"/>
              </a:gdLst>
              <a:ahLst/>
              <a:cxnLst>
                <a:cxn ang="0">
                  <a:pos x="connsiteX0" y="connsiteY0"/>
                </a:cxn>
                <a:cxn ang="0">
                  <a:pos x="connsiteX1" y="connsiteY1"/>
                </a:cxn>
              </a:cxnLst>
              <a:rect l="l" t="t" r="r" b="b"/>
              <a:pathLst>
                <a:path w="32657" h="90714">
                  <a:moveTo>
                    <a:pt x="32657" y="90714"/>
                  </a:moveTo>
                  <a:lnTo>
                    <a:pt x="0" y="0"/>
                  </a:lnTo>
                </a:path>
              </a:pathLst>
            </a:custGeom>
            <a:noFill/>
            <a:ln w="38100">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en-US" dirty="0"/>
            </a:p>
          </p:txBody>
        </p:sp>
        <p:sp>
          <p:nvSpPr>
            <p:cNvPr id="16" name="Freeform 15"/>
            <p:cNvSpPr/>
            <p:nvPr/>
          </p:nvSpPr>
          <p:spPr>
            <a:xfrm>
              <a:off x="5224899" y="5477227"/>
              <a:ext cx="77840" cy="164576"/>
            </a:xfrm>
            <a:custGeom>
              <a:avLst/>
              <a:gdLst>
                <a:gd name="connsiteX0" fmla="*/ 0 w 127000"/>
                <a:gd name="connsiteY0" fmla="*/ 0 h 268514"/>
                <a:gd name="connsiteX1" fmla="*/ 127000 w 127000"/>
                <a:gd name="connsiteY1" fmla="*/ 268514 h 268514"/>
              </a:gdLst>
              <a:ahLst/>
              <a:cxnLst>
                <a:cxn ang="0">
                  <a:pos x="connsiteX0" y="connsiteY0"/>
                </a:cxn>
                <a:cxn ang="0">
                  <a:pos x="connsiteX1" y="connsiteY1"/>
                </a:cxn>
              </a:cxnLst>
              <a:rect l="l" t="t" r="r" b="b"/>
              <a:pathLst>
                <a:path w="127000" h="268514">
                  <a:moveTo>
                    <a:pt x="0" y="0"/>
                  </a:moveTo>
                  <a:lnTo>
                    <a:pt x="127000" y="268514"/>
                  </a:lnTo>
                </a:path>
              </a:pathLst>
            </a:custGeom>
            <a:noFill/>
            <a:ln w="38100">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en-US" dirty="0"/>
            </a:p>
          </p:txBody>
        </p:sp>
        <p:sp>
          <p:nvSpPr>
            <p:cNvPr id="17" name="Freeform 16"/>
            <p:cNvSpPr/>
            <p:nvPr/>
          </p:nvSpPr>
          <p:spPr>
            <a:xfrm>
              <a:off x="1837607" y="2930097"/>
              <a:ext cx="1175206" cy="5987953"/>
            </a:xfrm>
            <a:custGeom>
              <a:avLst/>
              <a:gdLst>
                <a:gd name="connsiteX0" fmla="*/ 0 w 1066800"/>
                <a:gd name="connsiteY0" fmla="*/ 0 h 5435600"/>
                <a:gd name="connsiteX1" fmla="*/ 0 w 1066800"/>
                <a:gd name="connsiteY1" fmla="*/ 0 h 5435600"/>
                <a:gd name="connsiteX2" fmla="*/ 292100 w 1066800"/>
                <a:gd name="connsiteY2" fmla="*/ 571500 h 5435600"/>
                <a:gd name="connsiteX3" fmla="*/ 444500 w 1066800"/>
                <a:gd name="connsiteY3" fmla="*/ 825500 h 5435600"/>
                <a:gd name="connsiteX4" fmla="*/ 419100 w 1066800"/>
                <a:gd name="connsiteY4" fmla="*/ 1041400 h 5435600"/>
                <a:gd name="connsiteX5" fmla="*/ 406400 w 1066800"/>
                <a:gd name="connsiteY5" fmla="*/ 1333500 h 5435600"/>
                <a:gd name="connsiteX6" fmla="*/ 533400 w 1066800"/>
                <a:gd name="connsiteY6" fmla="*/ 1612900 h 5435600"/>
                <a:gd name="connsiteX7" fmla="*/ 889000 w 1066800"/>
                <a:gd name="connsiteY7" fmla="*/ 2387600 h 5435600"/>
                <a:gd name="connsiteX8" fmla="*/ 1066800 w 1066800"/>
                <a:gd name="connsiteY8" fmla="*/ 2870200 h 5435600"/>
                <a:gd name="connsiteX9" fmla="*/ 1054100 w 1066800"/>
                <a:gd name="connsiteY9" fmla="*/ 3924300 h 5435600"/>
                <a:gd name="connsiteX10" fmla="*/ 1028700 w 1066800"/>
                <a:gd name="connsiteY10" fmla="*/ 4737100 h 5435600"/>
                <a:gd name="connsiteX11" fmla="*/ 939800 w 1066800"/>
                <a:gd name="connsiteY11" fmla="*/ 5168900 h 5435600"/>
                <a:gd name="connsiteX12" fmla="*/ 1054100 w 1066800"/>
                <a:gd name="connsiteY12" fmla="*/ 5435600 h 543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6800" h="5435600">
                  <a:moveTo>
                    <a:pt x="0" y="0"/>
                  </a:moveTo>
                  <a:lnTo>
                    <a:pt x="0" y="0"/>
                  </a:lnTo>
                  <a:lnTo>
                    <a:pt x="292100" y="571500"/>
                  </a:lnTo>
                  <a:lnTo>
                    <a:pt x="444500" y="825500"/>
                  </a:lnTo>
                  <a:lnTo>
                    <a:pt x="419100" y="1041400"/>
                  </a:lnTo>
                  <a:lnTo>
                    <a:pt x="406400" y="1333500"/>
                  </a:lnTo>
                  <a:lnTo>
                    <a:pt x="533400" y="1612900"/>
                  </a:lnTo>
                  <a:lnTo>
                    <a:pt x="889000" y="2387600"/>
                  </a:lnTo>
                  <a:lnTo>
                    <a:pt x="1066800" y="2870200"/>
                  </a:lnTo>
                  <a:lnTo>
                    <a:pt x="1054100" y="3924300"/>
                  </a:lnTo>
                  <a:lnTo>
                    <a:pt x="1028700" y="4737100"/>
                  </a:lnTo>
                  <a:lnTo>
                    <a:pt x="939800" y="5168900"/>
                  </a:lnTo>
                  <a:lnTo>
                    <a:pt x="1054100" y="5435600"/>
                  </a:lnTo>
                </a:path>
              </a:pathLst>
            </a:custGeom>
            <a:noFill/>
            <a:ln w="95250" cap="sq">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en-US" dirty="0"/>
            </a:p>
          </p:txBody>
        </p:sp>
        <p:sp>
          <p:nvSpPr>
            <p:cNvPr id="18" name="Freeform 17"/>
            <p:cNvSpPr/>
            <p:nvPr/>
          </p:nvSpPr>
          <p:spPr>
            <a:xfrm>
              <a:off x="7313905" y="1403128"/>
              <a:ext cx="2126564" cy="7706791"/>
            </a:xfrm>
            <a:custGeom>
              <a:avLst/>
              <a:gdLst>
                <a:gd name="connsiteX0" fmla="*/ 1930400 w 1930400"/>
                <a:gd name="connsiteY0" fmla="*/ 0 h 6995885"/>
                <a:gd name="connsiteX1" fmla="*/ 1727200 w 1930400"/>
                <a:gd name="connsiteY1" fmla="*/ 1175657 h 6995885"/>
                <a:gd name="connsiteX2" fmla="*/ 1494971 w 1930400"/>
                <a:gd name="connsiteY2" fmla="*/ 2002971 h 6995885"/>
                <a:gd name="connsiteX3" fmla="*/ 1378857 w 1930400"/>
                <a:gd name="connsiteY3" fmla="*/ 2206171 h 6995885"/>
                <a:gd name="connsiteX4" fmla="*/ 1349828 w 1930400"/>
                <a:gd name="connsiteY4" fmla="*/ 2525485 h 6995885"/>
                <a:gd name="connsiteX5" fmla="*/ 1291771 w 1930400"/>
                <a:gd name="connsiteY5" fmla="*/ 2873828 h 6995885"/>
                <a:gd name="connsiteX6" fmla="*/ 1117600 w 1930400"/>
                <a:gd name="connsiteY6" fmla="*/ 3744685 h 6995885"/>
                <a:gd name="connsiteX7" fmla="*/ 986971 w 1930400"/>
                <a:gd name="connsiteY7" fmla="*/ 4064000 h 6995885"/>
                <a:gd name="connsiteX8" fmla="*/ 595086 w 1930400"/>
                <a:gd name="connsiteY8" fmla="*/ 4484914 h 6995885"/>
                <a:gd name="connsiteX9" fmla="*/ 0 w 1930400"/>
                <a:gd name="connsiteY9" fmla="*/ 6995885 h 6995885"/>
                <a:gd name="connsiteX10" fmla="*/ 0 w 1930400"/>
                <a:gd name="connsiteY10" fmla="*/ 6981371 h 6995885"/>
                <a:gd name="connsiteX11" fmla="*/ 0 w 1930400"/>
                <a:gd name="connsiteY11" fmla="*/ 6981371 h 6995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995885">
                  <a:moveTo>
                    <a:pt x="1930400" y="0"/>
                  </a:moveTo>
                  <a:lnTo>
                    <a:pt x="1727200" y="1175657"/>
                  </a:lnTo>
                  <a:lnTo>
                    <a:pt x="1494971" y="2002971"/>
                  </a:lnTo>
                  <a:lnTo>
                    <a:pt x="1378857" y="2206171"/>
                  </a:lnTo>
                  <a:lnTo>
                    <a:pt x="1349828" y="2525485"/>
                  </a:lnTo>
                  <a:lnTo>
                    <a:pt x="1291771" y="2873828"/>
                  </a:lnTo>
                  <a:lnTo>
                    <a:pt x="1117600" y="3744685"/>
                  </a:lnTo>
                  <a:lnTo>
                    <a:pt x="986971" y="4064000"/>
                  </a:lnTo>
                  <a:lnTo>
                    <a:pt x="595086" y="4484914"/>
                  </a:lnTo>
                  <a:lnTo>
                    <a:pt x="0" y="6995885"/>
                  </a:lnTo>
                  <a:lnTo>
                    <a:pt x="0" y="6981371"/>
                  </a:lnTo>
                  <a:lnTo>
                    <a:pt x="0" y="6981371"/>
                  </a:lnTo>
                </a:path>
              </a:pathLst>
            </a:custGeom>
            <a:noFill/>
            <a:ln w="95250" cap="sq">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en-US" dirty="0"/>
            </a:p>
            <a:p>
              <a:pPr algn="ctr"/>
              <a:endParaRPr lang="en-US" dirty="0"/>
            </a:p>
          </p:txBody>
        </p:sp>
        <p:sp>
          <p:nvSpPr>
            <p:cNvPr id="19" name="Freeform 8"/>
            <p:cNvSpPr/>
            <p:nvPr/>
          </p:nvSpPr>
          <p:spPr>
            <a:xfrm>
              <a:off x="2169886" y="2534858"/>
              <a:ext cx="6148843" cy="4690330"/>
            </a:xfrm>
            <a:custGeom>
              <a:avLst/>
              <a:gdLst>
                <a:gd name="connsiteX0" fmla="*/ 0 w 5581650"/>
                <a:gd name="connsiteY0" fmla="*/ 0 h 4257675"/>
                <a:gd name="connsiteX1" fmla="*/ 142875 w 5581650"/>
                <a:gd name="connsiteY1" fmla="*/ 361950 h 4257675"/>
                <a:gd name="connsiteX2" fmla="*/ 304800 w 5581650"/>
                <a:gd name="connsiteY2" fmla="*/ 600075 h 4257675"/>
                <a:gd name="connsiteX3" fmla="*/ 600075 w 5581650"/>
                <a:gd name="connsiteY3" fmla="*/ 876300 h 4257675"/>
                <a:gd name="connsiteX4" fmla="*/ 971550 w 5581650"/>
                <a:gd name="connsiteY4" fmla="*/ 1171575 h 4257675"/>
                <a:gd name="connsiteX5" fmla="*/ 1419225 w 5581650"/>
                <a:gd name="connsiteY5" fmla="*/ 1562100 h 4257675"/>
                <a:gd name="connsiteX6" fmla="*/ 1943100 w 5581650"/>
                <a:gd name="connsiteY6" fmla="*/ 2028825 h 4257675"/>
                <a:gd name="connsiteX7" fmla="*/ 2419350 w 5581650"/>
                <a:gd name="connsiteY7" fmla="*/ 2457450 h 4257675"/>
                <a:gd name="connsiteX8" fmla="*/ 2895600 w 5581650"/>
                <a:gd name="connsiteY8" fmla="*/ 2867025 h 4257675"/>
                <a:gd name="connsiteX9" fmla="*/ 3486150 w 5581650"/>
                <a:gd name="connsiteY9" fmla="*/ 3352800 h 4257675"/>
                <a:gd name="connsiteX10" fmla="*/ 4619625 w 5581650"/>
                <a:gd name="connsiteY10" fmla="*/ 3905250 h 4257675"/>
                <a:gd name="connsiteX11" fmla="*/ 5581650 w 5581650"/>
                <a:gd name="connsiteY11" fmla="*/ 4257675 h 4257675"/>
                <a:gd name="connsiteX12" fmla="*/ 5581650 w 5581650"/>
                <a:gd name="connsiteY12" fmla="*/ 4257675 h 4257675"/>
                <a:gd name="connsiteX13" fmla="*/ 5572125 w 5581650"/>
                <a:gd name="connsiteY13" fmla="*/ 4238625 h 425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1650" h="4257675">
                  <a:moveTo>
                    <a:pt x="0" y="0"/>
                  </a:moveTo>
                  <a:lnTo>
                    <a:pt x="142875" y="361950"/>
                  </a:lnTo>
                  <a:lnTo>
                    <a:pt x="304800" y="600075"/>
                  </a:lnTo>
                  <a:lnTo>
                    <a:pt x="600075" y="876300"/>
                  </a:lnTo>
                  <a:lnTo>
                    <a:pt x="971550" y="1171575"/>
                  </a:lnTo>
                  <a:lnTo>
                    <a:pt x="1419225" y="1562100"/>
                  </a:lnTo>
                  <a:lnTo>
                    <a:pt x="1943100" y="2028825"/>
                  </a:lnTo>
                  <a:lnTo>
                    <a:pt x="2419350" y="2457450"/>
                  </a:lnTo>
                  <a:lnTo>
                    <a:pt x="2895600" y="2867025"/>
                  </a:lnTo>
                  <a:lnTo>
                    <a:pt x="3486150" y="3352800"/>
                  </a:lnTo>
                  <a:lnTo>
                    <a:pt x="4619625" y="3905250"/>
                  </a:lnTo>
                  <a:lnTo>
                    <a:pt x="5581650" y="4257675"/>
                  </a:lnTo>
                  <a:lnTo>
                    <a:pt x="5581650" y="4257675"/>
                  </a:lnTo>
                  <a:lnTo>
                    <a:pt x="5572125" y="4238625"/>
                  </a:lnTo>
                </a:path>
              </a:pathLst>
            </a:custGeom>
            <a:noFill/>
            <a:ln w="95250" cap="sq">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en-US" dirty="0"/>
            </a:p>
            <a:p>
              <a:pPr algn="ctr"/>
              <a:endParaRPr lang="en-US" dirty="0"/>
            </a:p>
            <a:p>
              <a:pPr algn="ctr"/>
              <a:endParaRPr lang="en-US" dirty="0"/>
            </a:p>
          </p:txBody>
        </p:sp>
        <p:sp>
          <p:nvSpPr>
            <p:cNvPr id="20" name="Freeform 19"/>
            <p:cNvSpPr/>
            <p:nvPr/>
          </p:nvSpPr>
          <p:spPr>
            <a:xfrm>
              <a:off x="2781973" y="8897059"/>
              <a:ext cx="4567913" cy="580608"/>
            </a:xfrm>
            <a:custGeom>
              <a:avLst/>
              <a:gdLst>
                <a:gd name="connsiteX0" fmla="*/ 0 w 4146550"/>
                <a:gd name="connsiteY0" fmla="*/ 19050 h 527050"/>
                <a:gd name="connsiteX1" fmla="*/ 463550 w 4146550"/>
                <a:gd name="connsiteY1" fmla="*/ 19050 h 527050"/>
                <a:gd name="connsiteX2" fmla="*/ 838200 w 4146550"/>
                <a:gd name="connsiteY2" fmla="*/ 19050 h 527050"/>
                <a:gd name="connsiteX3" fmla="*/ 1270000 w 4146550"/>
                <a:gd name="connsiteY3" fmla="*/ 19050 h 527050"/>
                <a:gd name="connsiteX4" fmla="*/ 1460500 w 4146550"/>
                <a:gd name="connsiteY4" fmla="*/ 0 h 527050"/>
                <a:gd name="connsiteX5" fmla="*/ 1612900 w 4146550"/>
                <a:gd name="connsiteY5" fmla="*/ 25400 h 527050"/>
                <a:gd name="connsiteX6" fmla="*/ 1739900 w 4146550"/>
                <a:gd name="connsiteY6" fmla="*/ 57150 h 527050"/>
                <a:gd name="connsiteX7" fmla="*/ 1955800 w 4146550"/>
                <a:gd name="connsiteY7" fmla="*/ 76200 h 527050"/>
                <a:gd name="connsiteX8" fmla="*/ 2184400 w 4146550"/>
                <a:gd name="connsiteY8" fmla="*/ 63500 h 527050"/>
                <a:gd name="connsiteX9" fmla="*/ 2355850 w 4146550"/>
                <a:gd name="connsiteY9" fmla="*/ 50800 h 527050"/>
                <a:gd name="connsiteX10" fmla="*/ 2552700 w 4146550"/>
                <a:gd name="connsiteY10" fmla="*/ 38100 h 527050"/>
                <a:gd name="connsiteX11" fmla="*/ 2717800 w 4146550"/>
                <a:gd name="connsiteY11" fmla="*/ 38100 h 527050"/>
                <a:gd name="connsiteX12" fmla="*/ 2787650 w 4146550"/>
                <a:gd name="connsiteY12" fmla="*/ 31750 h 527050"/>
                <a:gd name="connsiteX13" fmla="*/ 2940050 w 4146550"/>
                <a:gd name="connsiteY13" fmla="*/ 82550 h 527050"/>
                <a:gd name="connsiteX14" fmla="*/ 3048000 w 4146550"/>
                <a:gd name="connsiteY14" fmla="*/ 127000 h 527050"/>
                <a:gd name="connsiteX15" fmla="*/ 3206750 w 4146550"/>
                <a:gd name="connsiteY15" fmla="*/ 196850 h 527050"/>
                <a:gd name="connsiteX16" fmla="*/ 3365500 w 4146550"/>
                <a:gd name="connsiteY16" fmla="*/ 247650 h 527050"/>
                <a:gd name="connsiteX17" fmla="*/ 3556000 w 4146550"/>
                <a:gd name="connsiteY17" fmla="*/ 317500 h 527050"/>
                <a:gd name="connsiteX18" fmla="*/ 3841750 w 4146550"/>
                <a:gd name="connsiteY18" fmla="*/ 438150 h 527050"/>
                <a:gd name="connsiteX19" fmla="*/ 4146550 w 4146550"/>
                <a:gd name="connsiteY19" fmla="*/ 527050 h 527050"/>
                <a:gd name="connsiteX20" fmla="*/ 4146550 w 4146550"/>
                <a:gd name="connsiteY20" fmla="*/ 527050 h 52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6550" h="527050">
                  <a:moveTo>
                    <a:pt x="0" y="19050"/>
                  </a:moveTo>
                  <a:lnTo>
                    <a:pt x="463550" y="19050"/>
                  </a:lnTo>
                  <a:lnTo>
                    <a:pt x="838200" y="19050"/>
                  </a:lnTo>
                  <a:lnTo>
                    <a:pt x="1270000" y="19050"/>
                  </a:lnTo>
                  <a:lnTo>
                    <a:pt x="1460500" y="0"/>
                  </a:lnTo>
                  <a:lnTo>
                    <a:pt x="1612900" y="25400"/>
                  </a:lnTo>
                  <a:lnTo>
                    <a:pt x="1739900" y="57150"/>
                  </a:lnTo>
                  <a:lnTo>
                    <a:pt x="1955800" y="76200"/>
                  </a:lnTo>
                  <a:lnTo>
                    <a:pt x="2184400" y="63500"/>
                  </a:lnTo>
                  <a:lnTo>
                    <a:pt x="2355850" y="50800"/>
                  </a:lnTo>
                  <a:lnTo>
                    <a:pt x="2552700" y="38100"/>
                  </a:lnTo>
                  <a:lnTo>
                    <a:pt x="2717800" y="38100"/>
                  </a:lnTo>
                  <a:lnTo>
                    <a:pt x="2787650" y="31750"/>
                  </a:lnTo>
                  <a:lnTo>
                    <a:pt x="2940050" y="82550"/>
                  </a:lnTo>
                  <a:lnTo>
                    <a:pt x="3048000" y="127000"/>
                  </a:lnTo>
                  <a:lnTo>
                    <a:pt x="3206750" y="196850"/>
                  </a:lnTo>
                  <a:lnTo>
                    <a:pt x="3365500" y="247650"/>
                  </a:lnTo>
                  <a:lnTo>
                    <a:pt x="3556000" y="317500"/>
                  </a:lnTo>
                  <a:lnTo>
                    <a:pt x="3841750" y="438150"/>
                  </a:lnTo>
                  <a:lnTo>
                    <a:pt x="4146550" y="527050"/>
                  </a:lnTo>
                  <a:lnTo>
                    <a:pt x="4146550" y="527050"/>
                  </a:lnTo>
                </a:path>
              </a:pathLst>
            </a:custGeom>
            <a:noFill/>
            <a:ln w="95250" cap="sq">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en-US" dirty="0"/>
            </a:p>
            <a:p>
              <a:pPr algn="ctr"/>
              <a:endParaRPr lang="en-US" dirty="0"/>
            </a:p>
          </p:txBody>
        </p:sp>
        <p:sp>
          <p:nvSpPr>
            <p:cNvPr id="21" name="Left Arrow 20"/>
            <p:cNvSpPr/>
            <p:nvPr/>
          </p:nvSpPr>
          <p:spPr>
            <a:xfrm>
              <a:off x="2285304" y="8841097"/>
              <a:ext cx="419717" cy="1538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en-US" dirty="0"/>
            </a:p>
          </p:txBody>
        </p:sp>
        <p:sp>
          <p:nvSpPr>
            <p:cNvPr id="22" name="Left Arrow 21"/>
            <p:cNvSpPr/>
            <p:nvPr/>
          </p:nvSpPr>
          <p:spPr>
            <a:xfrm rot="3600000">
              <a:off x="1400619" y="2483828"/>
              <a:ext cx="496030" cy="18187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en-US" dirty="0"/>
            </a:p>
          </p:txBody>
        </p:sp>
        <p:sp>
          <p:nvSpPr>
            <p:cNvPr id="23" name="Left Arrow 22"/>
            <p:cNvSpPr/>
            <p:nvPr/>
          </p:nvSpPr>
          <p:spPr>
            <a:xfrm rot="3600000">
              <a:off x="1736391" y="2064111"/>
              <a:ext cx="496030" cy="18187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en-US" dirty="0"/>
            </a:p>
          </p:txBody>
        </p:sp>
        <p:sp>
          <p:nvSpPr>
            <p:cNvPr id="24" name="Left Arrow 23"/>
            <p:cNvSpPr/>
            <p:nvPr/>
          </p:nvSpPr>
          <p:spPr>
            <a:xfrm rot="6300000">
              <a:off x="9305477" y="953148"/>
              <a:ext cx="496030" cy="18187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en-US" dirty="0"/>
            </a:p>
          </p:txBody>
        </p:sp>
        <p:sp>
          <p:nvSpPr>
            <p:cNvPr id="25" name="Left Arrow 24"/>
            <p:cNvSpPr/>
            <p:nvPr/>
          </p:nvSpPr>
          <p:spPr>
            <a:xfrm rot="12600000">
              <a:off x="8342113" y="7293576"/>
              <a:ext cx="522472" cy="1915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en-US" dirty="0"/>
            </a:p>
          </p:txBody>
        </p:sp>
        <p:sp>
          <p:nvSpPr>
            <p:cNvPr id="26" name="Left Arrow 25"/>
            <p:cNvSpPr/>
            <p:nvPr/>
          </p:nvSpPr>
          <p:spPr>
            <a:xfrm rot="12600000">
              <a:off x="6663247" y="9277708"/>
              <a:ext cx="522472" cy="1915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en-US" dirty="0"/>
            </a:p>
          </p:txBody>
        </p:sp>
        <p:sp>
          <p:nvSpPr>
            <p:cNvPr id="27" name="Left Arrow 26"/>
            <p:cNvSpPr/>
            <p:nvPr/>
          </p:nvSpPr>
          <p:spPr>
            <a:xfrm rot="17100000">
              <a:off x="7052913" y="9076773"/>
              <a:ext cx="522472" cy="1915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en-US" dirty="0"/>
            </a:p>
          </p:txBody>
        </p:sp>
        <p:sp>
          <p:nvSpPr>
            <p:cNvPr id="28" name="TextBox 27"/>
            <p:cNvSpPr txBox="1"/>
            <p:nvPr/>
          </p:nvSpPr>
          <p:spPr>
            <a:xfrm rot="1800000">
              <a:off x="8650929" y="7738804"/>
              <a:ext cx="1714247" cy="292376"/>
            </a:xfrm>
            <a:prstGeom prst="rect">
              <a:avLst/>
            </a:prstGeom>
            <a:noFill/>
          </p:spPr>
          <p:txBody>
            <a:bodyPr wrap="square" lIns="91395" tIns="45697" rIns="91395" bIns="45697" rtlCol="0">
              <a:spAutoFit/>
            </a:bodyPr>
            <a:lstStyle/>
            <a:p>
              <a:r>
                <a:rPr lang="en-US" sz="1300" b="1" dirty="0" smtClean="0"/>
                <a:t>TO LUCKNOW</a:t>
              </a:r>
              <a:endParaRPr lang="en-US" sz="1300" b="1" dirty="0"/>
            </a:p>
          </p:txBody>
        </p:sp>
        <p:sp>
          <p:nvSpPr>
            <p:cNvPr id="29" name="TextBox 28"/>
            <p:cNvSpPr txBox="1"/>
            <p:nvPr/>
          </p:nvSpPr>
          <p:spPr>
            <a:xfrm rot="17100000">
              <a:off x="6915640" y="8427765"/>
              <a:ext cx="1449739" cy="492430"/>
            </a:xfrm>
            <a:prstGeom prst="rect">
              <a:avLst/>
            </a:prstGeom>
            <a:noFill/>
          </p:spPr>
          <p:txBody>
            <a:bodyPr wrap="square" lIns="91395" tIns="45697" rIns="91395" bIns="45697" rtlCol="0">
              <a:spAutoFit/>
            </a:bodyPr>
            <a:lstStyle/>
            <a:p>
              <a:r>
                <a:rPr lang="en-US" sz="1300" b="1" dirty="0" smtClean="0"/>
                <a:t>TO NEELMATHA</a:t>
              </a:r>
              <a:endParaRPr lang="en-US" sz="1300" b="1" dirty="0"/>
            </a:p>
          </p:txBody>
        </p:sp>
        <p:sp>
          <p:nvSpPr>
            <p:cNvPr id="30" name="TextBox 29"/>
            <p:cNvSpPr txBox="1"/>
            <p:nvPr/>
          </p:nvSpPr>
          <p:spPr>
            <a:xfrm>
              <a:off x="3628395" y="8946027"/>
              <a:ext cx="2840614" cy="492430"/>
            </a:xfrm>
            <a:prstGeom prst="rect">
              <a:avLst/>
            </a:prstGeom>
            <a:noFill/>
          </p:spPr>
          <p:txBody>
            <a:bodyPr wrap="square" lIns="91395" tIns="45697" rIns="91395" bIns="45697" rtlCol="0">
              <a:spAutoFit/>
            </a:bodyPr>
            <a:lstStyle/>
            <a:p>
              <a:r>
                <a:rPr lang="en-US" sz="1300" b="1" dirty="0" smtClean="0"/>
                <a:t>60 M. WIDE AMAR SHAHID PATH</a:t>
              </a:r>
              <a:endParaRPr lang="en-US" sz="1300" b="1" dirty="0"/>
            </a:p>
          </p:txBody>
        </p:sp>
        <p:sp>
          <p:nvSpPr>
            <p:cNvPr id="31" name="TextBox 30"/>
            <p:cNvSpPr txBox="1"/>
            <p:nvPr/>
          </p:nvSpPr>
          <p:spPr>
            <a:xfrm>
              <a:off x="761803" y="8758730"/>
              <a:ext cx="2027161" cy="292376"/>
            </a:xfrm>
            <a:prstGeom prst="rect">
              <a:avLst/>
            </a:prstGeom>
            <a:noFill/>
          </p:spPr>
          <p:txBody>
            <a:bodyPr wrap="square" lIns="91395" tIns="45697" rIns="91395" bIns="45697" rtlCol="0">
              <a:spAutoFit/>
            </a:bodyPr>
            <a:lstStyle/>
            <a:p>
              <a:r>
                <a:rPr lang="en-US" sz="1300" b="1" dirty="0" smtClean="0"/>
                <a:t>TO FAIZABAD ROAD</a:t>
              </a:r>
              <a:endParaRPr lang="en-US" sz="1300" b="1" dirty="0"/>
            </a:p>
          </p:txBody>
        </p:sp>
        <p:sp>
          <p:nvSpPr>
            <p:cNvPr id="32" name="Left Arrow 31"/>
            <p:cNvSpPr/>
            <p:nvPr/>
          </p:nvSpPr>
          <p:spPr>
            <a:xfrm rot="14400000">
              <a:off x="2911195" y="9089296"/>
              <a:ext cx="419717" cy="1538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en-US" dirty="0"/>
            </a:p>
          </p:txBody>
        </p:sp>
        <p:sp>
          <p:nvSpPr>
            <p:cNvPr id="33" name="TextBox 32"/>
            <p:cNvSpPr txBox="1"/>
            <p:nvPr/>
          </p:nvSpPr>
          <p:spPr>
            <a:xfrm>
              <a:off x="2748459" y="9281801"/>
              <a:ext cx="1383595" cy="492430"/>
            </a:xfrm>
            <a:prstGeom prst="rect">
              <a:avLst/>
            </a:prstGeom>
            <a:noFill/>
          </p:spPr>
          <p:txBody>
            <a:bodyPr wrap="square" lIns="91395" tIns="45697" rIns="91395" bIns="45697" rtlCol="0">
              <a:spAutoFit/>
            </a:bodyPr>
            <a:lstStyle/>
            <a:p>
              <a:r>
                <a:rPr lang="en-US" sz="1300" b="1" dirty="0" smtClean="0"/>
                <a:t>TO LUCKNOW</a:t>
              </a:r>
              <a:endParaRPr lang="en-US" sz="1300" b="1" dirty="0"/>
            </a:p>
          </p:txBody>
        </p:sp>
        <p:sp>
          <p:nvSpPr>
            <p:cNvPr id="34" name="TextBox 33"/>
            <p:cNvSpPr txBox="1"/>
            <p:nvPr/>
          </p:nvSpPr>
          <p:spPr>
            <a:xfrm rot="16200000">
              <a:off x="944543" y="6756133"/>
              <a:ext cx="3551589" cy="492430"/>
            </a:xfrm>
            <a:prstGeom prst="rect">
              <a:avLst/>
            </a:prstGeom>
            <a:noFill/>
          </p:spPr>
          <p:txBody>
            <a:bodyPr wrap="square" lIns="91395" tIns="45697" rIns="91395" bIns="45697" rtlCol="0">
              <a:spAutoFit/>
            </a:bodyPr>
            <a:lstStyle/>
            <a:p>
              <a:r>
                <a:rPr lang="en-US" sz="1300" b="1" dirty="0" smtClean="0"/>
                <a:t>76 MT. LUCKNOW-SULTANPUR ROAD(NH-56)</a:t>
              </a:r>
              <a:endParaRPr lang="en-US" sz="1300" b="1" dirty="0"/>
            </a:p>
          </p:txBody>
        </p:sp>
        <p:sp>
          <p:nvSpPr>
            <p:cNvPr id="35" name="TextBox 34"/>
            <p:cNvSpPr txBox="1"/>
            <p:nvPr/>
          </p:nvSpPr>
          <p:spPr>
            <a:xfrm rot="14400000">
              <a:off x="487326" y="1560015"/>
              <a:ext cx="1383595" cy="492430"/>
            </a:xfrm>
            <a:prstGeom prst="rect">
              <a:avLst/>
            </a:prstGeom>
            <a:noFill/>
          </p:spPr>
          <p:txBody>
            <a:bodyPr wrap="square" lIns="91395" tIns="45697" rIns="91395" bIns="45697" rtlCol="0">
              <a:spAutoFit/>
            </a:bodyPr>
            <a:lstStyle/>
            <a:p>
              <a:r>
                <a:rPr lang="en-US" sz="1300" b="1" dirty="0" smtClean="0"/>
                <a:t>TO SULTANPUR</a:t>
              </a:r>
              <a:endParaRPr lang="en-US" sz="1300" b="1" dirty="0"/>
            </a:p>
          </p:txBody>
        </p:sp>
        <p:sp>
          <p:nvSpPr>
            <p:cNvPr id="36" name="TextBox 35"/>
            <p:cNvSpPr txBox="1"/>
            <p:nvPr/>
          </p:nvSpPr>
          <p:spPr>
            <a:xfrm rot="14400000">
              <a:off x="829255" y="1156910"/>
              <a:ext cx="1383595" cy="492430"/>
            </a:xfrm>
            <a:prstGeom prst="rect">
              <a:avLst/>
            </a:prstGeom>
            <a:noFill/>
          </p:spPr>
          <p:txBody>
            <a:bodyPr wrap="square" lIns="91395" tIns="45697" rIns="91395" bIns="45697" rtlCol="0">
              <a:spAutoFit/>
            </a:bodyPr>
            <a:lstStyle/>
            <a:p>
              <a:r>
                <a:rPr lang="en-US" sz="1300" b="1" dirty="0" smtClean="0"/>
                <a:t>TO SULTANPUR</a:t>
              </a:r>
              <a:endParaRPr lang="en-US" sz="1300" b="1" dirty="0"/>
            </a:p>
          </p:txBody>
        </p:sp>
        <p:sp>
          <p:nvSpPr>
            <p:cNvPr id="37" name="TextBox 36"/>
            <p:cNvSpPr txBox="1"/>
            <p:nvPr/>
          </p:nvSpPr>
          <p:spPr>
            <a:xfrm rot="17100000">
              <a:off x="9090179" y="940953"/>
              <a:ext cx="1383595" cy="292376"/>
            </a:xfrm>
            <a:prstGeom prst="rect">
              <a:avLst/>
            </a:prstGeom>
            <a:noFill/>
          </p:spPr>
          <p:txBody>
            <a:bodyPr wrap="square" lIns="91395" tIns="45697" rIns="91395" bIns="45697" rtlCol="0">
              <a:spAutoFit/>
            </a:bodyPr>
            <a:lstStyle/>
            <a:p>
              <a:r>
                <a:rPr lang="en-US" sz="1300" b="1" dirty="0" smtClean="0"/>
                <a:t>TO NAGRAM</a:t>
              </a:r>
              <a:endParaRPr lang="en-US" sz="1300" b="1" dirty="0"/>
            </a:p>
          </p:txBody>
        </p:sp>
        <p:sp>
          <p:nvSpPr>
            <p:cNvPr id="38" name="TextBox 37"/>
            <p:cNvSpPr txBox="1"/>
            <p:nvPr/>
          </p:nvSpPr>
          <p:spPr>
            <a:xfrm rot="17100000">
              <a:off x="6976548" y="4637649"/>
              <a:ext cx="3777010" cy="492430"/>
            </a:xfrm>
            <a:prstGeom prst="rect">
              <a:avLst/>
            </a:prstGeom>
            <a:noFill/>
          </p:spPr>
          <p:txBody>
            <a:bodyPr wrap="square" lIns="91395" tIns="45697" rIns="91395" bIns="45697" rtlCol="0">
              <a:spAutoFit/>
            </a:bodyPr>
            <a:lstStyle/>
            <a:p>
              <a:r>
                <a:rPr lang="en-US" sz="1300" b="1" dirty="0" smtClean="0"/>
                <a:t>45 MT. MASTER PLAN ROAD TO NAGRAM</a:t>
              </a:r>
              <a:endParaRPr lang="en-US" sz="1300" b="1" dirty="0"/>
            </a:p>
          </p:txBody>
        </p:sp>
        <p:sp>
          <p:nvSpPr>
            <p:cNvPr id="39" name="Freeform 38"/>
            <p:cNvSpPr/>
            <p:nvPr/>
          </p:nvSpPr>
          <p:spPr>
            <a:xfrm>
              <a:off x="2579104" y="3800304"/>
              <a:ext cx="6111070" cy="1292726"/>
            </a:xfrm>
            <a:custGeom>
              <a:avLst/>
              <a:gdLst>
                <a:gd name="connsiteX0" fmla="*/ 0 w 5547360"/>
                <a:gd name="connsiteY0" fmla="*/ 1173480 h 1173480"/>
                <a:gd name="connsiteX1" fmla="*/ 83820 w 5547360"/>
                <a:gd name="connsiteY1" fmla="*/ 1165860 h 1173480"/>
                <a:gd name="connsiteX2" fmla="*/ 617220 w 5547360"/>
                <a:gd name="connsiteY2" fmla="*/ 106680 h 1173480"/>
                <a:gd name="connsiteX3" fmla="*/ 723900 w 5547360"/>
                <a:gd name="connsiteY3" fmla="*/ 0 h 1173480"/>
                <a:gd name="connsiteX4" fmla="*/ 3291840 w 5547360"/>
                <a:gd name="connsiteY4" fmla="*/ 22860 h 1173480"/>
                <a:gd name="connsiteX5" fmla="*/ 5547360 w 5547360"/>
                <a:gd name="connsiteY5" fmla="*/ 708660 h 1173480"/>
                <a:gd name="connsiteX6" fmla="*/ 5539740 w 5547360"/>
                <a:gd name="connsiteY6" fmla="*/ 708660 h 1173480"/>
                <a:gd name="connsiteX7" fmla="*/ 5539740 w 5547360"/>
                <a:gd name="connsiteY7" fmla="*/ 70866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47360" h="1173480">
                  <a:moveTo>
                    <a:pt x="0" y="1173480"/>
                  </a:moveTo>
                  <a:lnTo>
                    <a:pt x="83820" y="1165860"/>
                  </a:lnTo>
                  <a:lnTo>
                    <a:pt x="617220" y="106680"/>
                  </a:lnTo>
                  <a:lnTo>
                    <a:pt x="723900" y="0"/>
                  </a:lnTo>
                  <a:lnTo>
                    <a:pt x="3291840" y="22860"/>
                  </a:lnTo>
                  <a:lnTo>
                    <a:pt x="5547360" y="708660"/>
                  </a:lnTo>
                  <a:lnTo>
                    <a:pt x="5539740" y="708660"/>
                  </a:lnTo>
                  <a:lnTo>
                    <a:pt x="5539740" y="708660"/>
                  </a:lnTo>
                </a:path>
              </a:pathLst>
            </a:custGeom>
            <a:noFill/>
            <a:ln w="95250" cap="sq">
              <a:solidFill>
                <a:schemeClr val="accent6">
                  <a:lumMod val="7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en-US" dirty="0"/>
            </a:p>
          </p:txBody>
        </p:sp>
        <p:grpSp>
          <p:nvGrpSpPr>
            <p:cNvPr id="11" name="Group 39"/>
            <p:cNvGrpSpPr/>
            <p:nvPr/>
          </p:nvGrpSpPr>
          <p:grpSpPr>
            <a:xfrm>
              <a:off x="5057127" y="5411194"/>
              <a:ext cx="1485359" cy="1227633"/>
              <a:chOff x="5057121" y="5411189"/>
              <a:chExt cx="1485359" cy="1227633"/>
            </a:xfrm>
          </p:grpSpPr>
          <p:sp>
            <p:nvSpPr>
              <p:cNvPr id="41" name="Oval 40"/>
              <p:cNvSpPr/>
              <p:nvPr/>
            </p:nvSpPr>
            <p:spPr>
              <a:xfrm rot="661584">
                <a:off x="6234106" y="6111103"/>
                <a:ext cx="308374" cy="52771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IN" dirty="0"/>
              </a:p>
            </p:txBody>
          </p:sp>
          <p:sp>
            <p:nvSpPr>
              <p:cNvPr id="42" name="Oval 41"/>
              <p:cNvSpPr/>
              <p:nvPr/>
            </p:nvSpPr>
            <p:spPr>
              <a:xfrm rot="661584">
                <a:off x="5098492" y="5414401"/>
                <a:ext cx="308374" cy="52771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IN" dirty="0"/>
              </a:p>
            </p:txBody>
          </p:sp>
          <p:sp>
            <p:nvSpPr>
              <p:cNvPr id="43" name="TextBox 42"/>
              <p:cNvSpPr txBox="1"/>
              <p:nvPr/>
            </p:nvSpPr>
            <p:spPr>
              <a:xfrm>
                <a:off x="6186487" y="6061329"/>
                <a:ext cx="328671" cy="523220"/>
              </a:xfrm>
              <a:prstGeom prst="rect">
                <a:avLst/>
              </a:prstGeom>
              <a:noFill/>
            </p:spPr>
            <p:txBody>
              <a:bodyPr wrap="square" rtlCol="0">
                <a:spAutoFit/>
              </a:bodyPr>
              <a:lstStyle/>
              <a:p>
                <a:r>
                  <a:rPr lang="en-IN" sz="2800" b="1" dirty="0" smtClean="0"/>
                  <a:t>A</a:t>
                </a:r>
                <a:endParaRPr lang="en-IN" sz="2800" b="1" dirty="0"/>
              </a:p>
            </p:txBody>
          </p:sp>
          <p:sp>
            <p:nvSpPr>
              <p:cNvPr id="44" name="TextBox 43"/>
              <p:cNvSpPr txBox="1"/>
              <p:nvPr/>
            </p:nvSpPr>
            <p:spPr>
              <a:xfrm>
                <a:off x="5057121" y="5411189"/>
                <a:ext cx="350734" cy="523220"/>
              </a:xfrm>
              <a:prstGeom prst="rect">
                <a:avLst/>
              </a:prstGeom>
              <a:noFill/>
            </p:spPr>
            <p:txBody>
              <a:bodyPr wrap="square" rtlCol="0">
                <a:spAutoFit/>
              </a:bodyPr>
              <a:lstStyle/>
              <a:p>
                <a:r>
                  <a:rPr lang="en-IN" sz="2800" b="1" dirty="0" smtClean="0"/>
                  <a:t>A</a:t>
                </a:r>
                <a:endParaRPr lang="en-IN" sz="2800" b="1" dirty="0"/>
              </a:p>
            </p:txBody>
          </p:sp>
        </p:grpSp>
        <p:sp>
          <p:nvSpPr>
            <p:cNvPr id="45" name="5-Point Star 44"/>
            <p:cNvSpPr/>
            <p:nvPr/>
          </p:nvSpPr>
          <p:spPr>
            <a:xfrm>
              <a:off x="4634037" y="8464252"/>
              <a:ext cx="587602" cy="470260"/>
            </a:xfrm>
            <a:prstGeom prst="star5">
              <a:avLst/>
            </a:prstGeom>
          </p:spPr>
          <p:style>
            <a:lnRef idx="1">
              <a:schemeClr val="accent3"/>
            </a:lnRef>
            <a:fillRef idx="2">
              <a:schemeClr val="accent3"/>
            </a:fillRef>
            <a:effectRef idx="1">
              <a:schemeClr val="accent3"/>
            </a:effectRef>
            <a:fontRef idx="minor">
              <a:schemeClr val="dk1"/>
            </a:fontRef>
          </p:style>
          <p:txBody>
            <a:bodyPr lIns="91395" tIns="45697" rIns="91395" bIns="45697" rtlCol="0" anchor="ctr"/>
            <a:lstStyle/>
            <a:p>
              <a:pPr algn="ctr"/>
              <a:endParaRPr lang="en-IN" dirty="0"/>
            </a:p>
          </p:txBody>
        </p:sp>
        <p:sp>
          <p:nvSpPr>
            <p:cNvPr id="46" name="TextBox 45"/>
            <p:cNvSpPr txBox="1"/>
            <p:nvPr/>
          </p:nvSpPr>
          <p:spPr>
            <a:xfrm>
              <a:off x="4721573" y="8505883"/>
              <a:ext cx="350734" cy="523208"/>
            </a:xfrm>
            <a:prstGeom prst="rect">
              <a:avLst/>
            </a:prstGeom>
            <a:noFill/>
          </p:spPr>
          <p:txBody>
            <a:bodyPr wrap="square" lIns="91395" tIns="45697" rIns="91395" bIns="45697" rtlCol="0">
              <a:spAutoFit/>
            </a:bodyPr>
            <a:lstStyle/>
            <a:p>
              <a:r>
                <a:rPr lang="en-IN" sz="2800" b="1" dirty="0"/>
                <a:t>1</a:t>
              </a:r>
            </a:p>
          </p:txBody>
        </p:sp>
        <p:sp>
          <p:nvSpPr>
            <p:cNvPr id="47" name="Freeform 46"/>
            <p:cNvSpPr/>
            <p:nvPr/>
          </p:nvSpPr>
          <p:spPr>
            <a:xfrm>
              <a:off x="3028266" y="6279062"/>
              <a:ext cx="1859868" cy="52465"/>
            </a:xfrm>
            <a:custGeom>
              <a:avLst/>
              <a:gdLst>
                <a:gd name="connsiteX0" fmla="*/ 0 w 1688306"/>
                <a:gd name="connsiteY0" fmla="*/ 0 h 47625"/>
                <a:gd name="connsiteX1" fmla="*/ 302419 w 1688306"/>
                <a:gd name="connsiteY1" fmla="*/ 0 h 47625"/>
                <a:gd name="connsiteX2" fmla="*/ 714375 w 1688306"/>
                <a:gd name="connsiteY2" fmla="*/ 23812 h 47625"/>
                <a:gd name="connsiteX3" fmla="*/ 1219200 w 1688306"/>
                <a:gd name="connsiteY3" fmla="*/ 42862 h 47625"/>
                <a:gd name="connsiteX4" fmla="*/ 1688306 w 1688306"/>
                <a:gd name="connsiteY4" fmla="*/ 47625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306" h="47625">
                  <a:moveTo>
                    <a:pt x="0" y="0"/>
                  </a:moveTo>
                  <a:lnTo>
                    <a:pt x="302419" y="0"/>
                  </a:lnTo>
                  <a:lnTo>
                    <a:pt x="714375" y="23812"/>
                  </a:lnTo>
                  <a:lnTo>
                    <a:pt x="1219200" y="42862"/>
                  </a:lnTo>
                  <a:lnTo>
                    <a:pt x="1688306" y="47625"/>
                  </a:lnTo>
                </a:path>
              </a:pathLst>
            </a:custGeom>
            <a:noFill/>
            <a:ln w="63500">
              <a:solidFill>
                <a:srgbClr val="EB05B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en-IN" dirty="0"/>
            </a:p>
          </p:txBody>
        </p:sp>
        <p:sp>
          <p:nvSpPr>
            <p:cNvPr id="48" name="Freeform 47"/>
            <p:cNvSpPr/>
            <p:nvPr/>
          </p:nvSpPr>
          <p:spPr>
            <a:xfrm>
              <a:off x="2986298" y="7639461"/>
              <a:ext cx="3643137" cy="360956"/>
            </a:xfrm>
            <a:custGeom>
              <a:avLst/>
              <a:gdLst>
                <a:gd name="connsiteX0" fmla="*/ 0 w 3307080"/>
                <a:gd name="connsiteY0" fmla="*/ 0 h 327660"/>
                <a:gd name="connsiteX1" fmla="*/ 1722120 w 3307080"/>
                <a:gd name="connsiteY1" fmla="*/ 0 h 327660"/>
                <a:gd name="connsiteX2" fmla="*/ 1973580 w 3307080"/>
                <a:gd name="connsiteY2" fmla="*/ 45720 h 327660"/>
                <a:gd name="connsiteX3" fmla="*/ 2049780 w 3307080"/>
                <a:gd name="connsiteY3" fmla="*/ 45720 h 327660"/>
                <a:gd name="connsiteX4" fmla="*/ 2339340 w 3307080"/>
                <a:gd name="connsiteY4" fmla="*/ 99060 h 327660"/>
                <a:gd name="connsiteX5" fmla="*/ 2369820 w 3307080"/>
                <a:gd name="connsiteY5" fmla="*/ 144780 h 327660"/>
                <a:gd name="connsiteX6" fmla="*/ 3307080 w 3307080"/>
                <a:gd name="connsiteY6" fmla="*/ 327660 h 32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07080" h="327660">
                  <a:moveTo>
                    <a:pt x="0" y="0"/>
                  </a:moveTo>
                  <a:lnTo>
                    <a:pt x="1722120" y="0"/>
                  </a:lnTo>
                  <a:lnTo>
                    <a:pt x="1973580" y="45720"/>
                  </a:lnTo>
                  <a:lnTo>
                    <a:pt x="2049780" y="45720"/>
                  </a:lnTo>
                  <a:lnTo>
                    <a:pt x="2339340" y="99060"/>
                  </a:lnTo>
                  <a:lnTo>
                    <a:pt x="2369820" y="144780"/>
                  </a:lnTo>
                  <a:lnTo>
                    <a:pt x="3307080" y="327660"/>
                  </a:lnTo>
                </a:path>
              </a:pathLst>
            </a:custGeom>
            <a:noFill/>
            <a:ln w="76200">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en-IN" dirty="0"/>
            </a:p>
          </p:txBody>
        </p:sp>
        <p:grpSp>
          <p:nvGrpSpPr>
            <p:cNvPr id="40" name="Group 48"/>
            <p:cNvGrpSpPr/>
            <p:nvPr/>
          </p:nvGrpSpPr>
          <p:grpSpPr>
            <a:xfrm>
              <a:off x="8845926" y="6433215"/>
              <a:ext cx="4036682" cy="1551354"/>
              <a:chOff x="8845926" y="6433206"/>
              <a:chExt cx="4036682" cy="1551353"/>
            </a:xfrm>
          </p:grpSpPr>
          <p:sp>
            <p:nvSpPr>
              <p:cNvPr id="50" name="Rectangular Callout 49"/>
              <p:cNvSpPr/>
              <p:nvPr/>
            </p:nvSpPr>
            <p:spPr>
              <a:xfrm>
                <a:off x="9026902" y="6453230"/>
                <a:ext cx="3686156" cy="1498061"/>
              </a:xfrm>
              <a:prstGeom prst="wedgeRectCallout">
                <a:avLst>
                  <a:gd name="adj1" fmla="val -126074"/>
                  <a:gd name="adj2" fmla="val 10307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p>
            </p:txBody>
          </p:sp>
          <p:sp>
            <p:nvSpPr>
              <p:cNvPr id="51" name="Rectangular Callout 50"/>
              <p:cNvSpPr/>
              <p:nvPr/>
            </p:nvSpPr>
            <p:spPr>
              <a:xfrm>
                <a:off x="9007852" y="6434179"/>
                <a:ext cx="3686156" cy="1498061"/>
              </a:xfrm>
              <a:prstGeom prst="wedgeRectCallout">
                <a:avLst>
                  <a:gd name="adj1" fmla="val -160183"/>
                  <a:gd name="adj2" fmla="val 96714"/>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p>
            </p:txBody>
          </p:sp>
          <p:sp>
            <p:nvSpPr>
              <p:cNvPr id="52" name="TextBox 51"/>
              <p:cNvSpPr txBox="1"/>
              <p:nvPr/>
            </p:nvSpPr>
            <p:spPr>
              <a:xfrm>
                <a:off x="8845926" y="6433206"/>
                <a:ext cx="4036682" cy="1551353"/>
              </a:xfrm>
              <a:prstGeom prst="rect">
                <a:avLst/>
              </a:prstGeom>
              <a:noFill/>
            </p:spPr>
            <p:txBody>
              <a:bodyPr wrap="square" rtlCol="0">
                <a:spAutoFit/>
              </a:bodyPr>
              <a:lstStyle/>
              <a:p>
                <a:pPr lvl="0" algn="ctr"/>
                <a:r>
                  <a:rPr lang="en-GB" sz="1600" b="1" dirty="0" smtClean="0">
                    <a:solidFill>
                      <a:schemeClr val="bg1"/>
                    </a:solidFill>
                    <a:latin typeface="Arial Narrow" pitchFamily="34" charset="0"/>
                  </a:rPr>
                  <a:t>TWO 45.0 MT WIDE ROAD</a:t>
                </a:r>
              </a:p>
              <a:p>
                <a:pPr lvl="0" algn="ctr"/>
                <a:r>
                  <a:rPr lang="en-IN" sz="1600" b="1" dirty="0" smtClean="0">
                    <a:solidFill>
                      <a:schemeClr val="bg1"/>
                    </a:solidFill>
                    <a:latin typeface="Arial Narrow" pitchFamily="34" charset="0"/>
                  </a:rPr>
                  <a:t>STARTING FROM SHAHEED PATH AND </a:t>
                </a:r>
              </a:p>
              <a:p>
                <a:pPr lvl="0" algn="ctr"/>
                <a:r>
                  <a:rPr lang="en-IN" sz="1600" b="1" dirty="0" smtClean="0">
                    <a:solidFill>
                      <a:schemeClr val="bg1"/>
                    </a:solidFill>
                    <a:latin typeface="Arial Narrow" pitchFamily="34" charset="0"/>
                  </a:rPr>
                  <a:t>PASSING THROUGH THE TOWNSHIP &amp; </a:t>
                </a:r>
              </a:p>
              <a:p>
                <a:pPr lvl="0" algn="ctr"/>
                <a:r>
                  <a:rPr lang="en-IN" sz="1600" b="1" dirty="0" smtClean="0">
                    <a:solidFill>
                      <a:schemeClr val="bg1"/>
                    </a:solidFill>
                    <a:latin typeface="Arial Narrow" pitchFamily="34" charset="0"/>
                  </a:rPr>
                  <a:t>CONNECTING THE EXTENDED AREA</a:t>
                </a:r>
              </a:p>
              <a:p>
                <a:pPr lvl="0" algn="ctr"/>
                <a:r>
                  <a:rPr lang="en-IN" sz="1600" b="1" dirty="0" smtClean="0">
                    <a:solidFill>
                      <a:schemeClr val="bg1"/>
                    </a:solidFill>
                    <a:latin typeface="Arial Narrow" pitchFamily="34" charset="0"/>
                  </a:rPr>
                  <a:t> BY TWO NOS ROB’S</a:t>
                </a:r>
                <a:endParaRPr lang="en-GB" sz="1600" b="1" dirty="0" smtClean="0">
                  <a:solidFill>
                    <a:schemeClr val="bg1"/>
                  </a:solidFill>
                  <a:latin typeface="Arial Narrow" pitchFamily="34" charset="0"/>
                </a:endParaRPr>
              </a:p>
            </p:txBody>
          </p:sp>
        </p:grpSp>
        <p:grpSp>
          <p:nvGrpSpPr>
            <p:cNvPr id="49" name="Group 52"/>
            <p:cNvGrpSpPr/>
            <p:nvPr/>
          </p:nvGrpSpPr>
          <p:grpSpPr>
            <a:xfrm>
              <a:off x="9293610" y="5005426"/>
              <a:ext cx="2602989" cy="785819"/>
              <a:chOff x="9293604" y="5005421"/>
              <a:chExt cx="2602989" cy="785818"/>
            </a:xfrm>
          </p:grpSpPr>
          <p:sp>
            <p:nvSpPr>
              <p:cNvPr id="54" name="Rectangular Callout 53"/>
              <p:cNvSpPr/>
              <p:nvPr/>
            </p:nvSpPr>
            <p:spPr>
              <a:xfrm>
                <a:off x="9293604" y="5005421"/>
                <a:ext cx="2428892" cy="785818"/>
              </a:xfrm>
              <a:prstGeom prst="wedgeRectCallout">
                <a:avLst>
                  <a:gd name="adj1" fmla="val -174158"/>
                  <a:gd name="adj2" fmla="val 13465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p>
            </p:txBody>
          </p:sp>
          <p:sp>
            <p:nvSpPr>
              <p:cNvPr id="55" name="Rectangular Callout 54"/>
              <p:cNvSpPr/>
              <p:nvPr/>
            </p:nvSpPr>
            <p:spPr>
              <a:xfrm>
                <a:off x="9293604" y="5005421"/>
                <a:ext cx="2500330" cy="785818"/>
              </a:xfrm>
              <a:prstGeom prst="wedgeRectCallout">
                <a:avLst>
                  <a:gd name="adj1" fmla="val -214707"/>
                  <a:gd name="adj2" fmla="val 3611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p>
            </p:txBody>
          </p:sp>
          <p:sp>
            <p:nvSpPr>
              <p:cNvPr id="56" name="TextBox 55"/>
              <p:cNvSpPr txBox="1"/>
              <p:nvPr/>
            </p:nvSpPr>
            <p:spPr>
              <a:xfrm>
                <a:off x="9365043" y="5073468"/>
                <a:ext cx="2531550" cy="685481"/>
              </a:xfrm>
              <a:prstGeom prst="rect">
                <a:avLst/>
              </a:prstGeom>
              <a:noFill/>
            </p:spPr>
            <p:txBody>
              <a:bodyPr wrap="none" rtlCol="0">
                <a:spAutoFit/>
              </a:bodyPr>
              <a:lstStyle/>
              <a:p>
                <a:pPr lvl="0" algn="ctr"/>
                <a:r>
                  <a:rPr lang="en-IN" sz="1600" b="1" dirty="0" smtClean="0">
                    <a:solidFill>
                      <a:schemeClr val="bg1"/>
                    </a:solidFill>
                    <a:latin typeface="Arial Narrow" pitchFamily="34" charset="0"/>
                  </a:rPr>
                  <a:t>PROPOSED </a:t>
                </a:r>
              </a:p>
              <a:p>
                <a:pPr lvl="0" algn="ctr"/>
                <a:r>
                  <a:rPr lang="en-IN" sz="1600" b="1" dirty="0" smtClean="0">
                    <a:solidFill>
                      <a:schemeClr val="bg1"/>
                    </a:solidFill>
                    <a:latin typeface="Arial Narrow" pitchFamily="34" charset="0"/>
                  </a:rPr>
                  <a:t>RAILWAY OVER BRIDGE</a:t>
                </a:r>
                <a:endParaRPr lang="en-GB" sz="1600" b="1" dirty="0" smtClean="0">
                  <a:solidFill>
                    <a:schemeClr val="bg1"/>
                  </a:solidFill>
                  <a:latin typeface="Arial Narrow" pitchFamily="34" charset="0"/>
                </a:endParaRPr>
              </a:p>
            </p:txBody>
          </p:sp>
        </p:grpSp>
        <p:grpSp>
          <p:nvGrpSpPr>
            <p:cNvPr id="53" name="Group 56"/>
            <p:cNvGrpSpPr/>
            <p:nvPr/>
          </p:nvGrpSpPr>
          <p:grpSpPr>
            <a:xfrm>
              <a:off x="-28615" y="2728898"/>
              <a:ext cx="2394303" cy="1062076"/>
              <a:chOff x="-28620" y="2728898"/>
              <a:chExt cx="2394302" cy="1062077"/>
            </a:xfrm>
          </p:grpSpPr>
          <p:sp>
            <p:nvSpPr>
              <p:cNvPr id="58" name="Rectangular Callout 57"/>
              <p:cNvSpPr/>
              <p:nvPr/>
            </p:nvSpPr>
            <p:spPr>
              <a:xfrm>
                <a:off x="0" y="2728898"/>
                <a:ext cx="2257396" cy="1062077"/>
              </a:xfrm>
              <a:prstGeom prst="wedgeRectCallout">
                <a:avLst>
                  <a:gd name="adj1" fmla="val 124320"/>
                  <a:gd name="adj2" fmla="val 121976"/>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p>
            </p:txBody>
          </p:sp>
          <p:sp>
            <p:nvSpPr>
              <p:cNvPr id="59" name="TextBox 58"/>
              <p:cNvSpPr txBox="1"/>
              <p:nvPr/>
            </p:nvSpPr>
            <p:spPr>
              <a:xfrm>
                <a:off x="-28620" y="2728898"/>
                <a:ext cx="2394302" cy="974108"/>
              </a:xfrm>
              <a:prstGeom prst="rect">
                <a:avLst/>
              </a:prstGeom>
              <a:noFill/>
            </p:spPr>
            <p:txBody>
              <a:bodyPr wrap="none" rtlCol="0">
                <a:spAutoFit/>
              </a:bodyPr>
              <a:lstStyle/>
              <a:p>
                <a:pPr lvl="0" algn="ctr"/>
                <a:r>
                  <a:rPr lang="en-IN" sz="1600" b="1" dirty="0" smtClean="0">
                    <a:solidFill>
                      <a:schemeClr val="bg1"/>
                    </a:solidFill>
                    <a:latin typeface="Arial Narrow" pitchFamily="34" charset="0"/>
                  </a:rPr>
                  <a:t>THROUGH</a:t>
                </a:r>
              </a:p>
              <a:p>
                <a:pPr lvl="0" algn="ctr"/>
                <a:r>
                  <a:rPr lang="en-IN" sz="1600" b="1" dirty="0" smtClean="0">
                    <a:solidFill>
                      <a:schemeClr val="bg1"/>
                    </a:solidFill>
                    <a:latin typeface="Arial Narrow" pitchFamily="34" charset="0"/>
                  </a:rPr>
                  <a:t>LEVEL CROSSING ON</a:t>
                </a:r>
              </a:p>
              <a:p>
                <a:pPr lvl="0" algn="ctr"/>
                <a:r>
                  <a:rPr lang="en-IN" sz="1600" b="1" dirty="0" smtClean="0">
                    <a:solidFill>
                      <a:schemeClr val="bg1"/>
                    </a:solidFill>
                    <a:latin typeface="Arial Narrow" pitchFamily="34" charset="0"/>
                  </a:rPr>
                  <a:t> 30.0 MTR. WIDE ROAD</a:t>
                </a:r>
                <a:endParaRPr lang="en-GB" sz="1600" b="1" dirty="0" smtClean="0">
                  <a:solidFill>
                    <a:schemeClr val="bg1"/>
                  </a:solidFill>
                  <a:latin typeface="Arial Narrow" pitchFamily="34" charset="0"/>
                </a:endParaRPr>
              </a:p>
            </p:txBody>
          </p:sp>
        </p:grpSp>
        <p:sp>
          <p:nvSpPr>
            <p:cNvPr id="60" name="Rectangular Callout 59"/>
            <p:cNvSpPr/>
            <p:nvPr/>
          </p:nvSpPr>
          <p:spPr>
            <a:xfrm>
              <a:off x="106672" y="4086227"/>
              <a:ext cx="1957446" cy="1214445"/>
            </a:xfrm>
            <a:prstGeom prst="wedgeRectCallout">
              <a:avLst>
                <a:gd name="adj1" fmla="val 114730"/>
                <a:gd name="adj2" fmla="val 134508"/>
              </a:avLst>
            </a:prstGeom>
          </p:spPr>
          <p:style>
            <a:lnRef idx="0">
              <a:schemeClr val="accent2"/>
            </a:lnRef>
            <a:fillRef idx="3">
              <a:schemeClr val="accent2"/>
            </a:fillRef>
            <a:effectRef idx="3">
              <a:schemeClr val="accent2"/>
            </a:effectRef>
            <a:fontRef idx="minor">
              <a:schemeClr val="lt1"/>
            </a:fontRef>
          </p:style>
          <p:txBody>
            <a:bodyPr lIns="91395" tIns="45697" rIns="91395" bIns="45697" rtlCol="0" anchor="ctr"/>
            <a:lstStyle/>
            <a:p>
              <a:pPr algn="ctr"/>
              <a:endParaRPr lang="en-GB" dirty="0"/>
            </a:p>
          </p:txBody>
        </p:sp>
        <p:grpSp>
          <p:nvGrpSpPr>
            <p:cNvPr id="57" name="Group 60"/>
            <p:cNvGrpSpPr/>
            <p:nvPr/>
          </p:nvGrpSpPr>
          <p:grpSpPr>
            <a:xfrm>
              <a:off x="-71438" y="6434180"/>
              <a:ext cx="2757462" cy="1498062"/>
              <a:chOff x="-71438" y="6434180"/>
              <a:chExt cx="2757462" cy="1498062"/>
            </a:xfrm>
          </p:grpSpPr>
          <p:sp>
            <p:nvSpPr>
              <p:cNvPr id="62" name="Rectangular Callout 61"/>
              <p:cNvSpPr/>
              <p:nvPr/>
            </p:nvSpPr>
            <p:spPr>
              <a:xfrm>
                <a:off x="106722" y="6434180"/>
                <a:ext cx="2428892" cy="1498062"/>
              </a:xfrm>
              <a:prstGeom prst="wedgeRectCallout">
                <a:avLst>
                  <a:gd name="adj1" fmla="val 90879"/>
                  <a:gd name="adj2" fmla="val 28963"/>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p>
            </p:txBody>
          </p:sp>
          <p:sp>
            <p:nvSpPr>
              <p:cNvPr id="63" name="TextBox 62"/>
              <p:cNvSpPr txBox="1"/>
              <p:nvPr/>
            </p:nvSpPr>
            <p:spPr>
              <a:xfrm>
                <a:off x="-71438" y="6600668"/>
                <a:ext cx="2757462" cy="1262731"/>
              </a:xfrm>
              <a:prstGeom prst="rect">
                <a:avLst/>
              </a:prstGeom>
              <a:noFill/>
            </p:spPr>
            <p:txBody>
              <a:bodyPr wrap="square" rtlCol="0">
                <a:spAutoFit/>
              </a:bodyPr>
              <a:lstStyle/>
              <a:p>
                <a:pPr lvl="0" algn="ctr"/>
                <a:r>
                  <a:rPr lang="en-IN" sz="1600" b="1" dirty="0" smtClean="0">
                    <a:solidFill>
                      <a:schemeClr val="bg1"/>
                    </a:solidFill>
                    <a:latin typeface="Arial Narrow" pitchFamily="34" charset="0"/>
                  </a:rPr>
                  <a:t>FROM SULTANPUR ROAD THROUGH </a:t>
                </a:r>
              </a:p>
              <a:p>
                <a:pPr lvl="0" algn="ctr"/>
                <a:r>
                  <a:rPr lang="en-IN" sz="1600" b="1" dirty="0" smtClean="0">
                    <a:solidFill>
                      <a:schemeClr val="bg1"/>
                    </a:solidFill>
                    <a:latin typeface="Arial Narrow" pitchFamily="34" charset="0"/>
                  </a:rPr>
                  <a:t>45.0 MTR WIDE MASTER PLAN ROAD</a:t>
                </a:r>
                <a:endParaRPr lang="en-GB" sz="1600" b="1" dirty="0" smtClean="0">
                  <a:solidFill>
                    <a:schemeClr val="bg1"/>
                  </a:solidFill>
                  <a:latin typeface="Arial Narrow" pitchFamily="34" charset="0"/>
                </a:endParaRPr>
              </a:p>
            </p:txBody>
          </p:sp>
        </p:grpSp>
        <p:grpSp>
          <p:nvGrpSpPr>
            <p:cNvPr id="61" name="Group 63"/>
            <p:cNvGrpSpPr/>
            <p:nvPr/>
          </p:nvGrpSpPr>
          <p:grpSpPr>
            <a:xfrm>
              <a:off x="106722" y="3878930"/>
              <a:ext cx="1957446" cy="1551354"/>
              <a:chOff x="106722" y="3878930"/>
              <a:chExt cx="1957446" cy="1551354"/>
            </a:xfrm>
          </p:grpSpPr>
          <p:sp>
            <p:nvSpPr>
              <p:cNvPr id="65" name="Rectangular Callout 64"/>
              <p:cNvSpPr/>
              <p:nvPr/>
            </p:nvSpPr>
            <p:spPr>
              <a:xfrm>
                <a:off x="106722" y="3878930"/>
                <a:ext cx="1957446" cy="1493175"/>
              </a:xfrm>
              <a:prstGeom prst="wedgeRectCallout">
                <a:avLst>
                  <a:gd name="adj1" fmla="val 115702"/>
                  <a:gd name="adj2" fmla="val 7443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p>
            </p:txBody>
          </p:sp>
          <p:sp>
            <p:nvSpPr>
              <p:cNvPr id="66" name="TextBox 65"/>
              <p:cNvSpPr txBox="1"/>
              <p:nvPr/>
            </p:nvSpPr>
            <p:spPr>
              <a:xfrm>
                <a:off x="111591" y="3878930"/>
                <a:ext cx="1931491" cy="1551354"/>
              </a:xfrm>
              <a:prstGeom prst="rect">
                <a:avLst/>
              </a:prstGeom>
              <a:noFill/>
            </p:spPr>
            <p:txBody>
              <a:bodyPr wrap="square" rtlCol="0">
                <a:spAutoFit/>
              </a:bodyPr>
              <a:lstStyle/>
              <a:p>
                <a:pPr lvl="0" algn="ctr"/>
                <a:r>
                  <a:rPr lang="en-IN" sz="1600" b="1" dirty="0" smtClean="0">
                    <a:solidFill>
                      <a:schemeClr val="bg1"/>
                    </a:solidFill>
                    <a:latin typeface="Arial Narrow" pitchFamily="34" charset="0"/>
                  </a:rPr>
                  <a:t>FROM SULTANPUR ROAD THROUGH TWO 30 MTR. WIDE ROADS</a:t>
                </a:r>
                <a:endParaRPr lang="en-GB" sz="1600" b="1" dirty="0" smtClean="0">
                  <a:solidFill>
                    <a:schemeClr val="bg1"/>
                  </a:solidFill>
                  <a:latin typeface="Arial Narrow" pitchFamily="34" charset="0"/>
                </a:endParaRPr>
              </a:p>
            </p:txBody>
          </p:sp>
        </p:grpSp>
        <p:sp>
          <p:nvSpPr>
            <p:cNvPr id="68" name="5-Point Star 67"/>
            <p:cNvSpPr/>
            <p:nvPr/>
          </p:nvSpPr>
          <p:spPr>
            <a:xfrm>
              <a:off x="6007456" y="3627028"/>
              <a:ext cx="534184" cy="470260"/>
            </a:xfrm>
            <a:prstGeom prst="star5">
              <a:avLst/>
            </a:prstGeom>
          </p:spPr>
          <p:style>
            <a:lnRef idx="1">
              <a:schemeClr val="accent3"/>
            </a:lnRef>
            <a:fillRef idx="2">
              <a:schemeClr val="accent3"/>
            </a:fillRef>
            <a:effectRef idx="1">
              <a:schemeClr val="accent3"/>
            </a:effectRef>
            <a:fontRef idx="minor">
              <a:schemeClr val="dk1"/>
            </a:fontRef>
          </p:style>
          <p:txBody>
            <a:bodyPr lIns="91395" tIns="45697" rIns="91395" bIns="45697" rtlCol="0" anchor="ctr"/>
            <a:lstStyle/>
            <a:p>
              <a:pPr algn="ctr"/>
              <a:endParaRPr lang="en-IN" dirty="0"/>
            </a:p>
          </p:txBody>
        </p:sp>
        <p:sp>
          <p:nvSpPr>
            <p:cNvPr id="69" name="TextBox 68"/>
            <p:cNvSpPr txBox="1"/>
            <p:nvPr/>
          </p:nvSpPr>
          <p:spPr>
            <a:xfrm>
              <a:off x="6089878" y="3576661"/>
              <a:ext cx="328671" cy="523208"/>
            </a:xfrm>
            <a:prstGeom prst="rect">
              <a:avLst/>
            </a:prstGeom>
            <a:noFill/>
          </p:spPr>
          <p:txBody>
            <a:bodyPr wrap="square" lIns="91395" tIns="45697" rIns="91395" bIns="45697" rtlCol="0">
              <a:spAutoFit/>
            </a:bodyPr>
            <a:lstStyle/>
            <a:p>
              <a:r>
                <a:rPr lang="en-IN" sz="2800" b="1" dirty="0"/>
                <a:t>2</a:t>
              </a:r>
            </a:p>
          </p:txBody>
        </p:sp>
        <p:sp>
          <p:nvSpPr>
            <p:cNvPr id="70" name="Freeform 69"/>
            <p:cNvSpPr/>
            <p:nvPr/>
          </p:nvSpPr>
          <p:spPr>
            <a:xfrm>
              <a:off x="6977104" y="3247110"/>
              <a:ext cx="1866900" cy="556261"/>
            </a:xfrm>
            <a:custGeom>
              <a:avLst/>
              <a:gdLst>
                <a:gd name="connsiteX0" fmla="*/ 1866900 w 1866900"/>
                <a:gd name="connsiteY0" fmla="*/ 556260 h 556260"/>
                <a:gd name="connsiteX1" fmla="*/ 1866900 w 1866900"/>
                <a:gd name="connsiteY1" fmla="*/ 556260 h 556260"/>
                <a:gd name="connsiteX2" fmla="*/ 769620 w 1866900"/>
                <a:gd name="connsiteY2" fmla="*/ 220980 h 556260"/>
                <a:gd name="connsiteX3" fmla="*/ 0 w 1866900"/>
                <a:gd name="connsiteY3" fmla="*/ 0 h 556260"/>
              </a:gdLst>
              <a:ahLst/>
              <a:cxnLst>
                <a:cxn ang="0">
                  <a:pos x="connsiteX0" y="connsiteY0"/>
                </a:cxn>
                <a:cxn ang="0">
                  <a:pos x="connsiteX1" y="connsiteY1"/>
                </a:cxn>
                <a:cxn ang="0">
                  <a:pos x="connsiteX2" y="connsiteY2"/>
                </a:cxn>
                <a:cxn ang="0">
                  <a:pos x="connsiteX3" y="connsiteY3"/>
                </a:cxn>
              </a:cxnLst>
              <a:rect l="l" t="t" r="r" b="b"/>
              <a:pathLst>
                <a:path w="1866900" h="556260">
                  <a:moveTo>
                    <a:pt x="1866900" y="556260"/>
                  </a:moveTo>
                  <a:lnTo>
                    <a:pt x="1866900" y="556260"/>
                  </a:lnTo>
                  <a:lnTo>
                    <a:pt x="769620" y="220980"/>
                  </a:lnTo>
                  <a:lnTo>
                    <a:pt x="0" y="0"/>
                  </a:lnTo>
                </a:path>
              </a:pathLst>
            </a:custGeom>
            <a:noFill/>
            <a:ln w="76200">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en-IN" dirty="0"/>
            </a:p>
          </p:txBody>
        </p:sp>
        <p:sp>
          <p:nvSpPr>
            <p:cNvPr id="71" name="Freeform 70"/>
            <p:cNvSpPr/>
            <p:nvPr/>
          </p:nvSpPr>
          <p:spPr>
            <a:xfrm>
              <a:off x="4805404" y="2538445"/>
              <a:ext cx="4282440" cy="586740"/>
            </a:xfrm>
            <a:custGeom>
              <a:avLst/>
              <a:gdLst>
                <a:gd name="connsiteX0" fmla="*/ 4282440 w 4282440"/>
                <a:gd name="connsiteY0" fmla="*/ 586740 h 586740"/>
                <a:gd name="connsiteX1" fmla="*/ 2407920 w 4282440"/>
                <a:gd name="connsiteY1" fmla="*/ 0 h 586740"/>
                <a:gd name="connsiteX2" fmla="*/ 0 w 4282440"/>
                <a:gd name="connsiteY2" fmla="*/ 76200 h 586740"/>
              </a:gdLst>
              <a:ahLst/>
              <a:cxnLst>
                <a:cxn ang="0">
                  <a:pos x="connsiteX0" y="connsiteY0"/>
                </a:cxn>
                <a:cxn ang="0">
                  <a:pos x="connsiteX1" y="connsiteY1"/>
                </a:cxn>
                <a:cxn ang="0">
                  <a:pos x="connsiteX2" y="connsiteY2"/>
                </a:cxn>
              </a:cxnLst>
              <a:rect l="l" t="t" r="r" b="b"/>
              <a:pathLst>
                <a:path w="4282440" h="586740">
                  <a:moveTo>
                    <a:pt x="4282440" y="586740"/>
                  </a:moveTo>
                  <a:lnTo>
                    <a:pt x="2407920" y="0"/>
                  </a:lnTo>
                  <a:lnTo>
                    <a:pt x="0" y="76200"/>
                  </a:lnTo>
                </a:path>
              </a:pathLst>
            </a:custGeom>
            <a:noFill/>
            <a:ln w="76200">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en-IN" dirty="0"/>
            </a:p>
          </p:txBody>
        </p:sp>
        <p:sp>
          <p:nvSpPr>
            <p:cNvPr id="72" name="Freeform 71"/>
            <p:cNvSpPr/>
            <p:nvPr/>
          </p:nvSpPr>
          <p:spPr>
            <a:xfrm>
              <a:off x="7060924" y="1791690"/>
              <a:ext cx="2232660" cy="556261"/>
            </a:xfrm>
            <a:custGeom>
              <a:avLst/>
              <a:gdLst>
                <a:gd name="connsiteX0" fmla="*/ 2880360 w 2880360"/>
                <a:gd name="connsiteY0" fmla="*/ 556260 h 556260"/>
                <a:gd name="connsiteX1" fmla="*/ 1097280 w 2880360"/>
                <a:gd name="connsiteY1" fmla="*/ 0 h 556260"/>
                <a:gd name="connsiteX2" fmla="*/ 647700 w 2880360"/>
                <a:gd name="connsiteY2" fmla="*/ 68580 h 556260"/>
                <a:gd name="connsiteX3" fmla="*/ 449580 w 2880360"/>
                <a:gd name="connsiteY3" fmla="*/ 106680 h 556260"/>
                <a:gd name="connsiteX4" fmla="*/ 0 w 2880360"/>
                <a:gd name="connsiteY4" fmla="*/ 129540 h 556260"/>
                <a:gd name="connsiteX0" fmla="*/ 2430780 w 2430780"/>
                <a:gd name="connsiteY0" fmla="*/ 556260 h 556260"/>
                <a:gd name="connsiteX1" fmla="*/ 647700 w 2430780"/>
                <a:gd name="connsiteY1" fmla="*/ 0 h 556260"/>
                <a:gd name="connsiteX2" fmla="*/ 198120 w 2430780"/>
                <a:gd name="connsiteY2" fmla="*/ 68580 h 556260"/>
                <a:gd name="connsiteX3" fmla="*/ 0 w 2430780"/>
                <a:gd name="connsiteY3" fmla="*/ 106680 h 556260"/>
                <a:gd name="connsiteX0" fmla="*/ 2232660 w 2232660"/>
                <a:gd name="connsiteY0" fmla="*/ 556260 h 556260"/>
                <a:gd name="connsiteX1" fmla="*/ 449580 w 2232660"/>
                <a:gd name="connsiteY1" fmla="*/ 0 h 556260"/>
                <a:gd name="connsiteX2" fmla="*/ 0 w 2232660"/>
                <a:gd name="connsiteY2" fmla="*/ 68580 h 556260"/>
              </a:gdLst>
              <a:ahLst/>
              <a:cxnLst>
                <a:cxn ang="0">
                  <a:pos x="connsiteX0" y="connsiteY0"/>
                </a:cxn>
                <a:cxn ang="0">
                  <a:pos x="connsiteX1" y="connsiteY1"/>
                </a:cxn>
                <a:cxn ang="0">
                  <a:pos x="connsiteX2" y="connsiteY2"/>
                </a:cxn>
              </a:cxnLst>
              <a:rect l="l" t="t" r="r" b="b"/>
              <a:pathLst>
                <a:path w="2232660" h="556260">
                  <a:moveTo>
                    <a:pt x="2232660" y="556260"/>
                  </a:moveTo>
                  <a:lnTo>
                    <a:pt x="449580" y="0"/>
                  </a:lnTo>
                  <a:lnTo>
                    <a:pt x="0" y="68580"/>
                  </a:lnTo>
                </a:path>
              </a:pathLst>
            </a:custGeom>
            <a:noFill/>
            <a:ln w="76200">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en-IN" dirty="0"/>
            </a:p>
          </p:txBody>
        </p:sp>
        <p:sp>
          <p:nvSpPr>
            <p:cNvPr id="73" name="Freeform 72"/>
            <p:cNvSpPr/>
            <p:nvPr/>
          </p:nvSpPr>
          <p:spPr>
            <a:xfrm>
              <a:off x="8236314" y="1433547"/>
              <a:ext cx="1171575" cy="581025"/>
            </a:xfrm>
            <a:custGeom>
              <a:avLst/>
              <a:gdLst>
                <a:gd name="connsiteX0" fmla="*/ 0 w 1171575"/>
                <a:gd name="connsiteY0" fmla="*/ 581025 h 581025"/>
                <a:gd name="connsiteX1" fmla="*/ 142875 w 1171575"/>
                <a:gd name="connsiteY1" fmla="*/ 0 h 581025"/>
                <a:gd name="connsiteX2" fmla="*/ 1171575 w 1171575"/>
                <a:gd name="connsiteY2" fmla="*/ 314325 h 581025"/>
              </a:gdLst>
              <a:ahLst/>
              <a:cxnLst>
                <a:cxn ang="0">
                  <a:pos x="connsiteX0" y="connsiteY0"/>
                </a:cxn>
                <a:cxn ang="0">
                  <a:pos x="connsiteX1" y="connsiteY1"/>
                </a:cxn>
                <a:cxn ang="0">
                  <a:pos x="connsiteX2" y="connsiteY2"/>
                </a:cxn>
              </a:cxnLst>
              <a:rect l="l" t="t" r="r" b="b"/>
              <a:pathLst>
                <a:path w="1171575" h="581025">
                  <a:moveTo>
                    <a:pt x="0" y="581025"/>
                  </a:moveTo>
                  <a:lnTo>
                    <a:pt x="142875" y="0"/>
                  </a:lnTo>
                  <a:lnTo>
                    <a:pt x="1171575" y="314325"/>
                  </a:lnTo>
                </a:path>
              </a:pathLst>
            </a:custGeom>
            <a:noFill/>
            <a:ln w="63500">
              <a:solidFill>
                <a:srgbClr val="EB05B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en-IN" dirty="0"/>
            </a:p>
          </p:txBody>
        </p:sp>
        <p:grpSp>
          <p:nvGrpSpPr>
            <p:cNvPr id="64" name="Group 73"/>
            <p:cNvGrpSpPr/>
            <p:nvPr/>
          </p:nvGrpSpPr>
          <p:grpSpPr>
            <a:xfrm>
              <a:off x="9329760" y="3657597"/>
              <a:ext cx="3071834" cy="1233497"/>
              <a:chOff x="9329758" y="3657592"/>
              <a:chExt cx="3071834" cy="1233496"/>
            </a:xfrm>
          </p:grpSpPr>
          <p:sp>
            <p:nvSpPr>
              <p:cNvPr id="75" name="Rectangular Callout 74"/>
              <p:cNvSpPr/>
              <p:nvPr/>
            </p:nvSpPr>
            <p:spPr>
              <a:xfrm>
                <a:off x="9329758" y="3676642"/>
                <a:ext cx="3071834" cy="1214446"/>
              </a:xfrm>
              <a:prstGeom prst="wedgeRectCallout">
                <a:avLst>
                  <a:gd name="adj1" fmla="val -65303"/>
                  <a:gd name="adj2" fmla="val -169661"/>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p>
            </p:txBody>
          </p:sp>
          <p:sp>
            <p:nvSpPr>
              <p:cNvPr id="76" name="Rectangular Callout 75"/>
              <p:cNvSpPr/>
              <p:nvPr/>
            </p:nvSpPr>
            <p:spPr>
              <a:xfrm>
                <a:off x="9329758" y="3657592"/>
                <a:ext cx="3071834" cy="1214446"/>
              </a:xfrm>
              <a:prstGeom prst="wedgeRectCallout">
                <a:avLst>
                  <a:gd name="adj1" fmla="val -79566"/>
                  <a:gd name="adj2" fmla="val -110054"/>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p>
            </p:txBody>
          </p:sp>
          <p:sp>
            <p:nvSpPr>
              <p:cNvPr id="77" name="Rectangular Callout 76"/>
              <p:cNvSpPr/>
              <p:nvPr/>
            </p:nvSpPr>
            <p:spPr>
              <a:xfrm>
                <a:off x="9329758" y="3657592"/>
                <a:ext cx="3071834" cy="1214446"/>
              </a:xfrm>
              <a:prstGeom prst="wedgeRectCallout">
                <a:avLst>
                  <a:gd name="adj1" fmla="val -90109"/>
                  <a:gd name="adj2" fmla="val -56721"/>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p>
            </p:txBody>
          </p:sp>
          <p:sp>
            <p:nvSpPr>
              <p:cNvPr id="78" name="TextBox 77"/>
              <p:cNvSpPr txBox="1"/>
              <p:nvPr/>
            </p:nvSpPr>
            <p:spPr>
              <a:xfrm>
                <a:off x="9549600" y="3805833"/>
                <a:ext cx="2476982" cy="974106"/>
              </a:xfrm>
              <a:prstGeom prst="rect">
                <a:avLst/>
              </a:prstGeom>
              <a:noFill/>
            </p:spPr>
            <p:txBody>
              <a:bodyPr wrap="none" rtlCol="0">
                <a:spAutoFit/>
              </a:bodyPr>
              <a:lstStyle/>
              <a:p>
                <a:pPr lvl="0" algn="ctr"/>
                <a:r>
                  <a:rPr lang="en-IN" sz="1600" b="1" dirty="0" smtClean="0">
                    <a:solidFill>
                      <a:schemeClr val="bg1"/>
                    </a:solidFill>
                    <a:latin typeface="Arial Narrow" pitchFamily="34" charset="0"/>
                  </a:rPr>
                  <a:t>FROM NAGRAM ROAD </a:t>
                </a:r>
              </a:p>
              <a:p>
                <a:pPr lvl="0" algn="ctr"/>
                <a:r>
                  <a:rPr lang="en-IN" sz="1600" b="1" dirty="0" smtClean="0">
                    <a:solidFill>
                      <a:schemeClr val="bg1"/>
                    </a:solidFill>
                    <a:latin typeface="Arial Narrow" pitchFamily="34" charset="0"/>
                  </a:rPr>
                  <a:t>THROUGH THREE NOS </a:t>
                </a:r>
              </a:p>
              <a:p>
                <a:pPr lvl="0" algn="ctr"/>
                <a:r>
                  <a:rPr lang="en-IN" sz="1600" b="1" dirty="0" smtClean="0">
                    <a:solidFill>
                      <a:schemeClr val="bg1"/>
                    </a:solidFill>
                    <a:latin typeface="Arial Narrow" pitchFamily="34" charset="0"/>
                  </a:rPr>
                  <a:t>45.0 MTR WIDE ROADS </a:t>
                </a:r>
                <a:endParaRPr lang="en-GB" sz="1600" b="1" dirty="0" smtClean="0">
                  <a:solidFill>
                    <a:schemeClr val="bg1"/>
                  </a:solidFill>
                  <a:latin typeface="Arial Narrow" pitchFamily="34" charset="0"/>
                </a:endParaRPr>
              </a:p>
            </p:txBody>
          </p:sp>
        </p:grpSp>
        <p:grpSp>
          <p:nvGrpSpPr>
            <p:cNvPr id="74" name="Group 78"/>
            <p:cNvGrpSpPr/>
            <p:nvPr/>
          </p:nvGrpSpPr>
          <p:grpSpPr>
            <a:xfrm>
              <a:off x="9829826" y="1943080"/>
              <a:ext cx="2971776" cy="1000132"/>
              <a:chOff x="12258716" y="2085956"/>
              <a:chExt cx="2971776" cy="1000132"/>
            </a:xfrm>
          </p:grpSpPr>
          <p:sp>
            <p:nvSpPr>
              <p:cNvPr id="80" name="Rectangular Callout 79"/>
              <p:cNvSpPr/>
              <p:nvPr/>
            </p:nvSpPr>
            <p:spPr>
              <a:xfrm>
                <a:off x="12544468" y="2085956"/>
                <a:ext cx="2428892" cy="1000132"/>
              </a:xfrm>
              <a:prstGeom prst="wedgeRectCallout">
                <a:avLst>
                  <a:gd name="adj1" fmla="val -89470"/>
                  <a:gd name="adj2" fmla="val -80363"/>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p>
            </p:txBody>
          </p:sp>
          <p:sp>
            <p:nvSpPr>
              <p:cNvPr id="81" name="TextBox 80"/>
              <p:cNvSpPr txBox="1"/>
              <p:nvPr/>
            </p:nvSpPr>
            <p:spPr>
              <a:xfrm>
                <a:off x="12258716" y="2085956"/>
                <a:ext cx="2971776" cy="974106"/>
              </a:xfrm>
              <a:prstGeom prst="rect">
                <a:avLst/>
              </a:prstGeom>
              <a:noFill/>
            </p:spPr>
            <p:txBody>
              <a:bodyPr wrap="square" rtlCol="0">
                <a:spAutoFit/>
              </a:bodyPr>
              <a:lstStyle/>
              <a:p>
                <a:pPr lvl="0" algn="ctr"/>
                <a:r>
                  <a:rPr lang="en-IN" sz="1600" b="1" dirty="0" smtClean="0">
                    <a:solidFill>
                      <a:schemeClr val="bg1"/>
                    </a:solidFill>
                    <a:latin typeface="Arial Narrow" pitchFamily="34" charset="0"/>
                  </a:rPr>
                  <a:t>FROM NAGRAM ROAD </a:t>
                </a:r>
              </a:p>
              <a:p>
                <a:pPr lvl="0" algn="ctr"/>
                <a:r>
                  <a:rPr lang="en-IN" sz="1600" b="1" dirty="0" smtClean="0">
                    <a:solidFill>
                      <a:schemeClr val="bg1"/>
                    </a:solidFill>
                    <a:latin typeface="Arial Narrow" pitchFamily="34" charset="0"/>
                  </a:rPr>
                  <a:t>THROUGH</a:t>
                </a:r>
              </a:p>
              <a:p>
                <a:pPr lvl="0" algn="ctr"/>
                <a:r>
                  <a:rPr lang="en-IN" sz="1600" b="1" dirty="0" smtClean="0">
                    <a:solidFill>
                      <a:schemeClr val="bg1"/>
                    </a:solidFill>
                    <a:latin typeface="Arial Narrow" pitchFamily="34" charset="0"/>
                  </a:rPr>
                  <a:t>30.0 MTR WIDE ROAD </a:t>
                </a:r>
                <a:endParaRPr lang="en-GB" sz="1600" b="1" dirty="0" smtClean="0">
                  <a:solidFill>
                    <a:schemeClr val="bg1"/>
                  </a:solidFill>
                  <a:latin typeface="Arial Narrow" pitchFamily="34" charset="0"/>
                </a:endParaRPr>
              </a:p>
            </p:txBody>
          </p:sp>
        </p:grpSp>
        <p:grpSp>
          <p:nvGrpSpPr>
            <p:cNvPr id="79" name="Group 81"/>
            <p:cNvGrpSpPr/>
            <p:nvPr/>
          </p:nvGrpSpPr>
          <p:grpSpPr>
            <a:xfrm>
              <a:off x="0" y="1228707"/>
              <a:ext cx="2257396" cy="714379"/>
              <a:chOff x="0" y="1228701"/>
              <a:chExt cx="2257396" cy="714380"/>
            </a:xfrm>
          </p:grpSpPr>
          <p:sp>
            <p:nvSpPr>
              <p:cNvPr id="83" name="Rectangular Callout 82"/>
              <p:cNvSpPr/>
              <p:nvPr/>
            </p:nvSpPr>
            <p:spPr>
              <a:xfrm>
                <a:off x="0" y="1228701"/>
                <a:ext cx="2257396" cy="714380"/>
              </a:xfrm>
              <a:prstGeom prst="wedgeRectCallout">
                <a:avLst>
                  <a:gd name="adj1" fmla="val 147361"/>
                  <a:gd name="adj2" fmla="val 30951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p>
            </p:txBody>
          </p:sp>
          <p:sp>
            <p:nvSpPr>
              <p:cNvPr id="84" name="TextBox 83"/>
              <p:cNvSpPr txBox="1"/>
              <p:nvPr/>
            </p:nvSpPr>
            <p:spPr>
              <a:xfrm>
                <a:off x="114255" y="1247751"/>
                <a:ext cx="2093653" cy="685483"/>
              </a:xfrm>
              <a:prstGeom prst="rect">
                <a:avLst/>
              </a:prstGeom>
              <a:noFill/>
            </p:spPr>
            <p:txBody>
              <a:bodyPr wrap="none" rtlCol="0">
                <a:spAutoFit/>
              </a:bodyPr>
              <a:lstStyle/>
              <a:p>
                <a:pPr lvl="0" algn="ctr"/>
                <a:r>
                  <a:rPr lang="en-IN" sz="1600" b="1" dirty="0" smtClean="0">
                    <a:solidFill>
                      <a:schemeClr val="bg1"/>
                    </a:solidFill>
                    <a:latin typeface="Arial Narrow" pitchFamily="34" charset="0"/>
                  </a:rPr>
                  <a:t>THROUGH</a:t>
                </a:r>
              </a:p>
              <a:p>
                <a:pPr lvl="0" algn="ctr"/>
                <a:r>
                  <a:rPr lang="en-IN" sz="1600" b="1" dirty="0" smtClean="0">
                    <a:solidFill>
                      <a:schemeClr val="bg1"/>
                    </a:solidFill>
                    <a:latin typeface="Arial Narrow" pitchFamily="34" charset="0"/>
                  </a:rPr>
                  <a:t>OUTER RING ROAD</a:t>
                </a:r>
                <a:endParaRPr lang="en-GB" sz="1600" b="1" dirty="0" smtClean="0">
                  <a:solidFill>
                    <a:schemeClr val="bg1"/>
                  </a:solidFill>
                  <a:latin typeface="Arial Narrow" pitchFamily="34" charset="0"/>
                </a:endParaRPr>
              </a:p>
            </p:txBody>
          </p:sp>
        </p:grpSp>
        <p:grpSp>
          <p:nvGrpSpPr>
            <p:cNvPr id="82" name="Group 84"/>
            <p:cNvGrpSpPr/>
            <p:nvPr/>
          </p:nvGrpSpPr>
          <p:grpSpPr>
            <a:xfrm>
              <a:off x="2901012" y="1973296"/>
              <a:ext cx="2071028" cy="3731274"/>
              <a:chOff x="2891856" y="1973295"/>
              <a:chExt cx="2071028" cy="3731275"/>
            </a:xfrm>
          </p:grpSpPr>
          <p:sp>
            <p:nvSpPr>
              <p:cNvPr id="86" name="Freeform 85"/>
              <p:cNvSpPr/>
              <p:nvPr/>
            </p:nvSpPr>
            <p:spPr>
              <a:xfrm>
                <a:off x="2891856" y="5497335"/>
                <a:ext cx="1408673" cy="207235"/>
              </a:xfrm>
              <a:custGeom>
                <a:avLst/>
                <a:gdLst>
                  <a:gd name="connsiteX0" fmla="*/ 0 w 1278731"/>
                  <a:gd name="connsiteY0" fmla="*/ 140494 h 188119"/>
                  <a:gd name="connsiteX1" fmla="*/ 92869 w 1278731"/>
                  <a:gd name="connsiteY1" fmla="*/ 128588 h 188119"/>
                  <a:gd name="connsiteX2" fmla="*/ 228600 w 1278731"/>
                  <a:gd name="connsiteY2" fmla="*/ 154782 h 188119"/>
                  <a:gd name="connsiteX3" fmla="*/ 409575 w 1278731"/>
                  <a:gd name="connsiteY3" fmla="*/ 176213 h 188119"/>
                  <a:gd name="connsiteX4" fmla="*/ 600075 w 1278731"/>
                  <a:gd name="connsiteY4" fmla="*/ 188119 h 188119"/>
                  <a:gd name="connsiteX5" fmla="*/ 916781 w 1278731"/>
                  <a:gd name="connsiteY5" fmla="*/ 188119 h 188119"/>
                  <a:gd name="connsiteX6" fmla="*/ 1021556 w 1278731"/>
                  <a:gd name="connsiteY6" fmla="*/ 159544 h 188119"/>
                  <a:gd name="connsiteX7" fmla="*/ 1190625 w 1278731"/>
                  <a:gd name="connsiteY7" fmla="*/ 61913 h 188119"/>
                  <a:gd name="connsiteX8" fmla="*/ 1278731 w 1278731"/>
                  <a:gd name="connsiteY8" fmla="*/ 0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8731" h="188119">
                    <a:moveTo>
                      <a:pt x="0" y="140494"/>
                    </a:moveTo>
                    <a:lnTo>
                      <a:pt x="92869" y="128588"/>
                    </a:lnTo>
                    <a:lnTo>
                      <a:pt x="228600" y="154782"/>
                    </a:lnTo>
                    <a:lnTo>
                      <a:pt x="409575" y="176213"/>
                    </a:lnTo>
                    <a:lnTo>
                      <a:pt x="600075" y="188119"/>
                    </a:lnTo>
                    <a:lnTo>
                      <a:pt x="916781" y="188119"/>
                    </a:lnTo>
                    <a:lnTo>
                      <a:pt x="1021556" y="159544"/>
                    </a:lnTo>
                    <a:lnTo>
                      <a:pt x="1190625" y="61913"/>
                    </a:lnTo>
                    <a:lnTo>
                      <a:pt x="1278731" y="0"/>
                    </a:lnTo>
                  </a:path>
                </a:pathLst>
              </a:custGeom>
              <a:noFill/>
              <a:ln w="63500">
                <a:solidFill>
                  <a:srgbClr val="EB05B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7" name="Freeform 86"/>
              <p:cNvSpPr/>
              <p:nvPr/>
            </p:nvSpPr>
            <p:spPr>
              <a:xfrm>
                <a:off x="3936724" y="4374865"/>
                <a:ext cx="929640" cy="1127760"/>
              </a:xfrm>
              <a:custGeom>
                <a:avLst/>
                <a:gdLst>
                  <a:gd name="connsiteX0" fmla="*/ 335280 w 1036320"/>
                  <a:gd name="connsiteY0" fmla="*/ 3634740 h 3634740"/>
                  <a:gd name="connsiteX1" fmla="*/ 0 w 1036320"/>
                  <a:gd name="connsiteY1" fmla="*/ 2849880 h 3634740"/>
                  <a:gd name="connsiteX2" fmla="*/ 182880 w 1036320"/>
                  <a:gd name="connsiteY2" fmla="*/ 2773680 h 3634740"/>
                  <a:gd name="connsiteX3" fmla="*/ 289560 w 1036320"/>
                  <a:gd name="connsiteY3" fmla="*/ 2735580 h 3634740"/>
                  <a:gd name="connsiteX4" fmla="*/ 411480 w 1036320"/>
                  <a:gd name="connsiteY4" fmla="*/ 2712720 h 3634740"/>
                  <a:gd name="connsiteX5" fmla="*/ 502920 w 1036320"/>
                  <a:gd name="connsiteY5" fmla="*/ 2667000 h 3634740"/>
                  <a:gd name="connsiteX6" fmla="*/ 548640 w 1036320"/>
                  <a:gd name="connsiteY6" fmla="*/ 2590800 h 3634740"/>
                  <a:gd name="connsiteX7" fmla="*/ 662940 w 1036320"/>
                  <a:gd name="connsiteY7" fmla="*/ 2545080 h 3634740"/>
                  <a:gd name="connsiteX8" fmla="*/ 807720 w 1036320"/>
                  <a:gd name="connsiteY8" fmla="*/ 2506980 h 3634740"/>
                  <a:gd name="connsiteX9" fmla="*/ 929640 w 1036320"/>
                  <a:gd name="connsiteY9" fmla="*/ 2537460 h 3634740"/>
                  <a:gd name="connsiteX10" fmla="*/ 899160 w 1036320"/>
                  <a:gd name="connsiteY10" fmla="*/ 1920240 h 3634740"/>
                  <a:gd name="connsiteX11" fmla="*/ 891540 w 1036320"/>
                  <a:gd name="connsiteY11" fmla="*/ 1478280 h 3634740"/>
                  <a:gd name="connsiteX12" fmla="*/ 868680 w 1036320"/>
                  <a:gd name="connsiteY12" fmla="*/ 716280 h 3634740"/>
                  <a:gd name="connsiteX13" fmla="*/ 868680 w 1036320"/>
                  <a:gd name="connsiteY13" fmla="*/ 403860 h 3634740"/>
                  <a:gd name="connsiteX14" fmla="*/ 937260 w 1036320"/>
                  <a:gd name="connsiteY14" fmla="*/ 281940 h 3634740"/>
                  <a:gd name="connsiteX15" fmla="*/ 1036320 w 1036320"/>
                  <a:gd name="connsiteY15" fmla="*/ 182880 h 3634740"/>
                  <a:gd name="connsiteX16" fmla="*/ 1036320 w 1036320"/>
                  <a:gd name="connsiteY16" fmla="*/ 76200 h 3634740"/>
                  <a:gd name="connsiteX17" fmla="*/ 1028700 w 1036320"/>
                  <a:gd name="connsiteY17" fmla="*/ 0 h 3634740"/>
                  <a:gd name="connsiteX0" fmla="*/ 335280 w 1036320"/>
                  <a:gd name="connsiteY0" fmla="*/ 4274820 h 4274820"/>
                  <a:gd name="connsiteX1" fmla="*/ 0 w 1036320"/>
                  <a:gd name="connsiteY1" fmla="*/ 3489960 h 4274820"/>
                  <a:gd name="connsiteX2" fmla="*/ 182880 w 1036320"/>
                  <a:gd name="connsiteY2" fmla="*/ 3413760 h 4274820"/>
                  <a:gd name="connsiteX3" fmla="*/ 289560 w 1036320"/>
                  <a:gd name="connsiteY3" fmla="*/ 3375660 h 4274820"/>
                  <a:gd name="connsiteX4" fmla="*/ 411480 w 1036320"/>
                  <a:gd name="connsiteY4" fmla="*/ 3352800 h 4274820"/>
                  <a:gd name="connsiteX5" fmla="*/ 502920 w 1036320"/>
                  <a:gd name="connsiteY5" fmla="*/ 3307080 h 4274820"/>
                  <a:gd name="connsiteX6" fmla="*/ 548640 w 1036320"/>
                  <a:gd name="connsiteY6" fmla="*/ 3230880 h 4274820"/>
                  <a:gd name="connsiteX7" fmla="*/ 662940 w 1036320"/>
                  <a:gd name="connsiteY7" fmla="*/ 3185160 h 4274820"/>
                  <a:gd name="connsiteX8" fmla="*/ 807720 w 1036320"/>
                  <a:gd name="connsiteY8" fmla="*/ 3147060 h 4274820"/>
                  <a:gd name="connsiteX9" fmla="*/ 929640 w 1036320"/>
                  <a:gd name="connsiteY9" fmla="*/ 3177540 h 4274820"/>
                  <a:gd name="connsiteX10" fmla="*/ 899160 w 1036320"/>
                  <a:gd name="connsiteY10" fmla="*/ 2560320 h 4274820"/>
                  <a:gd name="connsiteX11" fmla="*/ 891540 w 1036320"/>
                  <a:gd name="connsiteY11" fmla="*/ 2118360 h 4274820"/>
                  <a:gd name="connsiteX12" fmla="*/ 868680 w 1036320"/>
                  <a:gd name="connsiteY12" fmla="*/ 1356360 h 4274820"/>
                  <a:gd name="connsiteX13" fmla="*/ 868680 w 1036320"/>
                  <a:gd name="connsiteY13" fmla="*/ 1043940 h 4274820"/>
                  <a:gd name="connsiteX14" fmla="*/ 937260 w 1036320"/>
                  <a:gd name="connsiteY14" fmla="*/ 922020 h 4274820"/>
                  <a:gd name="connsiteX15" fmla="*/ 1036320 w 1036320"/>
                  <a:gd name="connsiteY15" fmla="*/ 822960 h 4274820"/>
                  <a:gd name="connsiteX16" fmla="*/ 1036320 w 1036320"/>
                  <a:gd name="connsiteY16" fmla="*/ 716280 h 4274820"/>
                  <a:gd name="connsiteX17" fmla="*/ 1021080 w 1036320"/>
                  <a:gd name="connsiteY17" fmla="*/ 0 h 4274820"/>
                  <a:gd name="connsiteX0" fmla="*/ 335280 w 1036320"/>
                  <a:gd name="connsiteY0" fmla="*/ 3558540 h 3558540"/>
                  <a:gd name="connsiteX1" fmla="*/ 0 w 1036320"/>
                  <a:gd name="connsiteY1" fmla="*/ 2773680 h 3558540"/>
                  <a:gd name="connsiteX2" fmla="*/ 182880 w 1036320"/>
                  <a:gd name="connsiteY2" fmla="*/ 2697480 h 3558540"/>
                  <a:gd name="connsiteX3" fmla="*/ 289560 w 1036320"/>
                  <a:gd name="connsiteY3" fmla="*/ 2659380 h 3558540"/>
                  <a:gd name="connsiteX4" fmla="*/ 411480 w 1036320"/>
                  <a:gd name="connsiteY4" fmla="*/ 2636520 h 3558540"/>
                  <a:gd name="connsiteX5" fmla="*/ 502920 w 1036320"/>
                  <a:gd name="connsiteY5" fmla="*/ 2590800 h 3558540"/>
                  <a:gd name="connsiteX6" fmla="*/ 548640 w 1036320"/>
                  <a:gd name="connsiteY6" fmla="*/ 2514600 h 3558540"/>
                  <a:gd name="connsiteX7" fmla="*/ 662940 w 1036320"/>
                  <a:gd name="connsiteY7" fmla="*/ 2468880 h 3558540"/>
                  <a:gd name="connsiteX8" fmla="*/ 807720 w 1036320"/>
                  <a:gd name="connsiteY8" fmla="*/ 2430780 h 3558540"/>
                  <a:gd name="connsiteX9" fmla="*/ 929640 w 1036320"/>
                  <a:gd name="connsiteY9" fmla="*/ 2461260 h 3558540"/>
                  <a:gd name="connsiteX10" fmla="*/ 899160 w 1036320"/>
                  <a:gd name="connsiteY10" fmla="*/ 1844040 h 3558540"/>
                  <a:gd name="connsiteX11" fmla="*/ 891540 w 1036320"/>
                  <a:gd name="connsiteY11" fmla="*/ 1402080 h 3558540"/>
                  <a:gd name="connsiteX12" fmla="*/ 868680 w 1036320"/>
                  <a:gd name="connsiteY12" fmla="*/ 640080 h 3558540"/>
                  <a:gd name="connsiteX13" fmla="*/ 868680 w 1036320"/>
                  <a:gd name="connsiteY13" fmla="*/ 327660 h 3558540"/>
                  <a:gd name="connsiteX14" fmla="*/ 937260 w 1036320"/>
                  <a:gd name="connsiteY14" fmla="*/ 205740 h 3558540"/>
                  <a:gd name="connsiteX15" fmla="*/ 1036320 w 1036320"/>
                  <a:gd name="connsiteY15" fmla="*/ 106680 h 3558540"/>
                  <a:gd name="connsiteX16" fmla="*/ 1036320 w 1036320"/>
                  <a:gd name="connsiteY16" fmla="*/ 0 h 3558540"/>
                  <a:gd name="connsiteX0" fmla="*/ 335280 w 1036320"/>
                  <a:gd name="connsiteY0" fmla="*/ 3451860 h 3451860"/>
                  <a:gd name="connsiteX1" fmla="*/ 0 w 1036320"/>
                  <a:gd name="connsiteY1" fmla="*/ 2667000 h 3451860"/>
                  <a:gd name="connsiteX2" fmla="*/ 182880 w 1036320"/>
                  <a:gd name="connsiteY2" fmla="*/ 2590800 h 3451860"/>
                  <a:gd name="connsiteX3" fmla="*/ 289560 w 1036320"/>
                  <a:gd name="connsiteY3" fmla="*/ 2552700 h 3451860"/>
                  <a:gd name="connsiteX4" fmla="*/ 411480 w 1036320"/>
                  <a:gd name="connsiteY4" fmla="*/ 2529840 h 3451860"/>
                  <a:gd name="connsiteX5" fmla="*/ 502920 w 1036320"/>
                  <a:gd name="connsiteY5" fmla="*/ 2484120 h 3451860"/>
                  <a:gd name="connsiteX6" fmla="*/ 548640 w 1036320"/>
                  <a:gd name="connsiteY6" fmla="*/ 2407920 h 3451860"/>
                  <a:gd name="connsiteX7" fmla="*/ 662940 w 1036320"/>
                  <a:gd name="connsiteY7" fmla="*/ 2362200 h 3451860"/>
                  <a:gd name="connsiteX8" fmla="*/ 807720 w 1036320"/>
                  <a:gd name="connsiteY8" fmla="*/ 2324100 h 3451860"/>
                  <a:gd name="connsiteX9" fmla="*/ 929640 w 1036320"/>
                  <a:gd name="connsiteY9" fmla="*/ 2354580 h 3451860"/>
                  <a:gd name="connsiteX10" fmla="*/ 899160 w 1036320"/>
                  <a:gd name="connsiteY10" fmla="*/ 1737360 h 3451860"/>
                  <a:gd name="connsiteX11" fmla="*/ 891540 w 1036320"/>
                  <a:gd name="connsiteY11" fmla="*/ 1295400 h 3451860"/>
                  <a:gd name="connsiteX12" fmla="*/ 868680 w 1036320"/>
                  <a:gd name="connsiteY12" fmla="*/ 533400 h 3451860"/>
                  <a:gd name="connsiteX13" fmla="*/ 868680 w 1036320"/>
                  <a:gd name="connsiteY13" fmla="*/ 220980 h 3451860"/>
                  <a:gd name="connsiteX14" fmla="*/ 937260 w 1036320"/>
                  <a:gd name="connsiteY14" fmla="*/ 99060 h 3451860"/>
                  <a:gd name="connsiteX15" fmla="*/ 1036320 w 1036320"/>
                  <a:gd name="connsiteY15" fmla="*/ 0 h 3451860"/>
                  <a:gd name="connsiteX0" fmla="*/ 335280 w 937260"/>
                  <a:gd name="connsiteY0" fmla="*/ 3352800 h 3352800"/>
                  <a:gd name="connsiteX1" fmla="*/ 0 w 937260"/>
                  <a:gd name="connsiteY1" fmla="*/ 2567940 h 3352800"/>
                  <a:gd name="connsiteX2" fmla="*/ 182880 w 937260"/>
                  <a:gd name="connsiteY2" fmla="*/ 2491740 h 3352800"/>
                  <a:gd name="connsiteX3" fmla="*/ 289560 w 937260"/>
                  <a:gd name="connsiteY3" fmla="*/ 2453640 h 3352800"/>
                  <a:gd name="connsiteX4" fmla="*/ 411480 w 937260"/>
                  <a:gd name="connsiteY4" fmla="*/ 2430780 h 3352800"/>
                  <a:gd name="connsiteX5" fmla="*/ 502920 w 937260"/>
                  <a:gd name="connsiteY5" fmla="*/ 2385060 h 3352800"/>
                  <a:gd name="connsiteX6" fmla="*/ 548640 w 937260"/>
                  <a:gd name="connsiteY6" fmla="*/ 2308860 h 3352800"/>
                  <a:gd name="connsiteX7" fmla="*/ 662940 w 937260"/>
                  <a:gd name="connsiteY7" fmla="*/ 2263140 h 3352800"/>
                  <a:gd name="connsiteX8" fmla="*/ 807720 w 937260"/>
                  <a:gd name="connsiteY8" fmla="*/ 2225040 h 3352800"/>
                  <a:gd name="connsiteX9" fmla="*/ 929640 w 937260"/>
                  <a:gd name="connsiteY9" fmla="*/ 2255520 h 3352800"/>
                  <a:gd name="connsiteX10" fmla="*/ 899160 w 937260"/>
                  <a:gd name="connsiteY10" fmla="*/ 1638300 h 3352800"/>
                  <a:gd name="connsiteX11" fmla="*/ 891540 w 937260"/>
                  <a:gd name="connsiteY11" fmla="*/ 1196340 h 3352800"/>
                  <a:gd name="connsiteX12" fmla="*/ 868680 w 937260"/>
                  <a:gd name="connsiteY12" fmla="*/ 434340 h 3352800"/>
                  <a:gd name="connsiteX13" fmla="*/ 868680 w 937260"/>
                  <a:gd name="connsiteY13" fmla="*/ 121920 h 3352800"/>
                  <a:gd name="connsiteX14" fmla="*/ 937260 w 937260"/>
                  <a:gd name="connsiteY14" fmla="*/ 0 h 3352800"/>
                  <a:gd name="connsiteX0" fmla="*/ 335280 w 929640"/>
                  <a:gd name="connsiteY0" fmla="*/ 3230880 h 3230880"/>
                  <a:gd name="connsiteX1" fmla="*/ 0 w 929640"/>
                  <a:gd name="connsiteY1" fmla="*/ 2446020 h 3230880"/>
                  <a:gd name="connsiteX2" fmla="*/ 182880 w 929640"/>
                  <a:gd name="connsiteY2" fmla="*/ 2369820 h 3230880"/>
                  <a:gd name="connsiteX3" fmla="*/ 289560 w 929640"/>
                  <a:gd name="connsiteY3" fmla="*/ 2331720 h 3230880"/>
                  <a:gd name="connsiteX4" fmla="*/ 411480 w 929640"/>
                  <a:gd name="connsiteY4" fmla="*/ 2308860 h 3230880"/>
                  <a:gd name="connsiteX5" fmla="*/ 502920 w 929640"/>
                  <a:gd name="connsiteY5" fmla="*/ 2263140 h 3230880"/>
                  <a:gd name="connsiteX6" fmla="*/ 548640 w 929640"/>
                  <a:gd name="connsiteY6" fmla="*/ 2186940 h 3230880"/>
                  <a:gd name="connsiteX7" fmla="*/ 662940 w 929640"/>
                  <a:gd name="connsiteY7" fmla="*/ 2141220 h 3230880"/>
                  <a:gd name="connsiteX8" fmla="*/ 807720 w 929640"/>
                  <a:gd name="connsiteY8" fmla="*/ 2103120 h 3230880"/>
                  <a:gd name="connsiteX9" fmla="*/ 929640 w 929640"/>
                  <a:gd name="connsiteY9" fmla="*/ 2133600 h 3230880"/>
                  <a:gd name="connsiteX10" fmla="*/ 899160 w 929640"/>
                  <a:gd name="connsiteY10" fmla="*/ 1516380 h 3230880"/>
                  <a:gd name="connsiteX11" fmla="*/ 891540 w 929640"/>
                  <a:gd name="connsiteY11" fmla="*/ 1074420 h 3230880"/>
                  <a:gd name="connsiteX12" fmla="*/ 868680 w 929640"/>
                  <a:gd name="connsiteY12" fmla="*/ 312420 h 3230880"/>
                  <a:gd name="connsiteX13" fmla="*/ 868680 w 929640"/>
                  <a:gd name="connsiteY13" fmla="*/ 0 h 3230880"/>
                  <a:gd name="connsiteX0" fmla="*/ 335280 w 929640"/>
                  <a:gd name="connsiteY0" fmla="*/ 2918460 h 2918460"/>
                  <a:gd name="connsiteX1" fmla="*/ 0 w 929640"/>
                  <a:gd name="connsiteY1" fmla="*/ 2133600 h 2918460"/>
                  <a:gd name="connsiteX2" fmla="*/ 182880 w 929640"/>
                  <a:gd name="connsiteY2" fmla="*/ 2057400 h 2918460"/>
                  <a:gd name="connsiteX3" fmla="*/ 289560 w 929640"/>
                  <a:gd name="connsiteY3" fmla="*/ 2019300 h 2918460"/>
                  <a:gd name="connsiteX4" fmla="*/ 411480 w 929640"/>
                  <a:gd name="connsiteY4" fmla="*/ 1996440 h 2918460"/>
                  <a:gd name="connsiteX5" fmla="*/ 502920 w 929640"/>
                  <a:gd name="connsiteY5" fmla="*/ 1950720 h 2918460"/>
                  <a:gd name="connsiteX6" fmla="*/ 548640 w 929640"/>
                  <a:gd name="connsiteY6" fmla="*/ 1874520 h 2918460"/>
                  <a:gd name="connsiteX7" fmla="*/ 662940 w 929640"/>
                  <a:gd name="connsiteY7" fmla="*/ 1828800 h 2918460"/>
                  <a:gd name="connsiteX8" fmla="*/ 807720 w 929640"/>
                  <a:gd name="connsiteY8" fmla="*/ 1790700 h 2918460"/>
                  <a:gd name="connsiteX9" fmla="*/ 929640 w 929640"/>
                  <a:gd name="connsiteY9" fmla="*/ 1821180 h 2918460"/>
                  <a:gd name="connsiteX10" fmla="*/ 899160 w 929640"/>
                  <a:gd name="connsiteY10" fmla="*/ 1203960 h 2918460"/>
                  <a:gd name="connsiteX11" fmla="*/ 891540 w 929640"/>
                  <a:gd name="connsiteY11" fmla="*/ 762000 h 2918460"/>
                  <a:gd name="connsiteX12" fmla="*/ 868680 w 929640"/>
                  <a:gd name="connsiteY12" fmla="*/ 0 h 2918460"/>
                  <a:gd name="connsiteX0" fmla="*/ 335280 w 929640"/>
                  <a:gd name="connsiteY0" fmla="*/ 2156460 h 2156460"/>
                  <a:gd name="connsiteX1" fmla="*/ 0 w 929640"/>
                  <a:gd name="connsiteY1" fmla="*/ 1371600 h 2156460"/>
                  <a:gd name="connsiteX2" fmla="*/ 182880 w 929640"/>
                  <a:gd name="connsiteY2" fmla="*/ 1295400 h 2156460"/>
                  <a:gd name="connsiteX3" fmla="*/ 289560 w 929640"/>
                  <a:gd name="connsiteY3" fmla="*/ 1257300 h 2156460"/>
                  <a:gd name="connsiteX4" fmla="*/ 411480 w 929640"/>
                  <a:gd name="connsiteY4" fmla="*/ 1234440 h 2156460"/>
                  <a:gd name="connsiteX5" fmla="*/ 502920 w 929640"/>
                  <a:gd name="connsiteY5" fmla="*/ 1188720 h 2156460"/>
                  <a:gd name="connsiteX6" fmla="*/ 548640 w 929640"/>
                  <a:gd name="connsiteY6" fmla="*/ 1112520 h 2156460"/>
                  <a:gd name="connsiteX7" fmla="*/ 662940 w 929640"/>
                  <a:gd name="connsiteY7" fmla="*/ 1066800 h 2156460"/>
                  <a:gd name="connsiteX8" fmla="*/ 807720 w 929640"/>
                  <a:gd name="connsiteY8" fmla="*/ 1028700 h 2156460"/>
                  <a:gd name="connsiteX9" fmla="*/ 929640 w 929640"/>
                  <a:gd name="connsiteY9" fmla="*/ 1059180 h 2156460"/>
                  <a:gd name="connsiteX10" fmla="*/ 899160 w 929640"/>
                  <a:gd name="connsiteY10" fmla="*/ 441960 h 2156460"/>
                  <a:gd name="connsiteX11" fmla="*/ 891540 w 929640"/>
                  <a:gd name="connsiteY11" fmla="*/ 0 h 2156460"/>
                  <a:gd name="connsiteX0" fmla="*/ 335280 w 929640"/>
                  <a:gd name="connsiteY0" fmla="*/ 1714500 h 1714500"/>
                  <a:gd name="connsiteX1" fmla="*/ 0 w 929640"/>
                  <a:gd name="connsiteY1" fmla="*/ 929640 h 1714500"/>
                  <a:gd name="connsiteX2" fmla="*/ 182880 w 929640"/>
                  <a:gd name="connsiteY2" fmla="*/ 853440 h 1714500"/>
                  <a:gd name="connsiteX3" fmla="*/ 289560 w 929640"/>
                  <a:gd name="connsiteY3" fmla="*/ 815340 h 1714500"/>
                  <a:gd name="connsiteX4" fmla="*/ 411480 w 929640"/>
                  <a:gd name="connsiteY4" fmla="*/ 792480 h 1714500"/>
                  <a:gd name="connsiteX5" fmla="*/ 502920 w 929640"/>
                  <a:gd name="connsiteY5" fmla="*/ 746760 h 1714500"/>
                  <a:gd name="connsiteX6" fmla="*/ 548640 w 929640"/>
                  <a:gd name="connsiteY6" fmla="*/ 670560 h 1714500"/>
                  <a:gd name="connsiteX7" fmla="*/ 662940 w 929640"/>
                  <a:gd name="connsiteY7" fmla="*/ 624840 h 1714500"/>
                  <a:gd name="connsiteX8" fmla="*/ 807720 w 929640"/>
                  <a:gd name="connsiteY8" fmla="*/ 586740 h 1714500"/>
                  <a:gd name="connsiteX9" fmla="*/ 929640 w 929640"/>
                  <a:gd name="connsiteY9" fmla="*/ 617220 h 1714500"/>
                  <a:gd name="connsiteX10" fmla="*/ 899160 w 929640"/>
                  <a:gd name="connsiteY10" fmla="*/ 0 h 1714500"/>
                  <a:gd name="connsiteX0" fmla="*/ 335280 w 929640"/>
                  <a:gd name="connsiteY0" fmla="*/ 1127760 h 1127760"/>
                  <a:gd name="connsiteX1" fmla="*/ 0 w 929640"/>
                  <a:gd name="connsiteY1" fmla="*/ 342900 h 1127760"/>
                  <a:gd name="connsiteX2" fmla="*/ 182880 w 929640"/>
                  <a:gd name="connsiteY2" fmla="*/ 266700 h 1127760"/>
                  <a:gd name="connsiteX3" fmla="*/ 289560 w 929640"/>
                  <a:gd name="connsiteY3" fmla="*/ 228600 h 1127760"/>
                  <a:gd name="connsiteX4" fmla="*/ 411480 w 929640"/>
                  <a:gd name="connsiteY4" fmla="*/ 205740 h 1127760"/>
                  <a:gd name="connsiteX5" fmla="*/ 502920 w 929640"/>
                  <a:gd name="connsiteY5" fmla="*/ 160020 h 1127760"/>
                  <a:gd name="connsiteX6" fmla="*/ 548640 w 929640"/>
                  <a:gd name="connsiteY6" fmla="*/ 83820 h 1127760"/>
                  <a:gd name="connsiteX7" fmla="*/ 662940 w 929640"/>
                  <a:gd name="connsiteY7" fmla="*/ 38100 h 1127760"/>
                  <a:gd name="connsiteX8" fmla="*/ 807720 w 929640"/>
                  <a:gd name="connsiteY8" fmla="*/ 0 h 1127760"/>
                  <a:gd name="connsiteX9" fmla="*/ 929640 w 929640"/>
                  <a:gd name="connsiteY9" fmla="*/ 3048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9640" h="1127760">
                    <a:moveTo>
                      <a:pt x="335280" y="1127760"/>
                    </a:moveTo>
                    <a:lnTo>
                      <a:pt x="0" y="342900"/>
                    </a:lnTo>
                    <a:lnTo>
                      <a:pt x="182880" y="266700"/>
                    </a:lnTo>
                    <a:lnTo>
                      <a:pt x="289560" y="228600"/>
                    </a:lnTo>
                    <a:lnTo>
                      <a:pt x="411480" y="205740"/>
                    </a:lnTo>
                    <a:lnTo>
                      <a:pt x="502920" y="160020"/>
                    </a:lnTo>
                    <a:lnTo>
                      <a:pt x="548640" y="83820"/>
                    </a:lnTo>
                    <a:lnTo>
                      <a:pt x="662940" y="38100"/>
                    </a:lnTo>
                    <a:lnTo>
                      <a:pt x="807720" y="0"/>
                    </a:lnTo>
                    <a:lnTo>
                      <a:pt x="929640" y="30480"/>
                    </a:lnTo>
                  </a:path>
                </a:pathLst>
              </a:custGeom>
              <a:noFill/>
              <a:ln w="63500">
                <a:solidFill>
                  <a:srgbClr val="EB05B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8" name="Freeform 87"/>
              <p:cNvSpPr/>
              <p:nvPr/>
            </p:nvSpPr>
            <p:spPr>
              <a:xfrm>
                <a:off x="3521434" y="3138520"/>
                <a:ext cx="1304925" cy="1304925"/>
              </a:xfrm>
              <a:custGeom>
                <a:avLst/>
                <a:gdLst>
                  <a:gd name="connsiteX0" fmla="*/ 990600 w 1304925"/>
                  <a:gd name="connsiteY0" fmla="*/ 1304925 h 1304925"/>
                  <a:gd name="connsiteX1" fmla="*/ 171450 w 1304925"/>
                  <a:gd name="connsiteY1" fmla="*/ 457200 h 1304925"/>
                  <a:gd name="connsiteX2" fmla="*/ 0 w 1304925"/>
                  <a:gd name="connsiteY2" fmla="*/ 133350 h 1304925"/>
                  <a:gd name="connsiteX3" fmla="*/ 85725 w 1304925"/>
                  <a:gd name="connsiteY3" fmla="*/ 142875 h 1304925"/>
                  <a:gd name="connsiteX4" fmla="*/ 257175 w 1304925"/>
                  <a:gd name="connsiteY4" fmla="*/ 123825 h 1304925"/>
                  <a:gd name="connsiteX5" fmla="*/ 266700 w 1304925"/>
                  <a:gd name="connsiteY5" fmla="*/ 66675 h 1304925"/>
                  <a:gd name="connsiteX6" fmla="*/ 571500 w 1304925"/>
                  <a:gd name="connsiteY6" fmla="*/ 38100 h 1304925"/>
                  <a:gd name="connsiteX7" fmla="*/ 714375 w 1304925"/>
                  <a:gd name="connsiteY7" fmla="*/ 0 h 1304925"/>
                  <a:gd name="connsiteX8" fmla="*/ 1304925 w 1304925"/>
                  <a:gd name="connsiteY8" fmla="*/ 0 h 1304925"/>
                  <a:gd name="connsiteX0" fmla="*/ 990600 w 1304925"/>
                  <a:gd name="connsiteY0" fmla="*/ 1304925 h 1304925"/>
                  <a:gd name="connsiteX1" fmla="*/ 171450 w 1304925"/>
                  <a:gd name="connsiteY1" fmla="*/ 457200 h 1304925"/>
                  <a:gd name="connsiteX2" fmla="*/ 0 w 1304925"/>
                  <a:gd name="connsiteY2" fmla="*/ 133350 h 1304925"/>
                  <a:gd name="connsiteX3" fmla="*/ 257175 w 1304925"/>
                  <a:gd name="connsiteY3" fmla="*/ 123825 h 1304925"/>
                  <a:gd name="connsiteX4" fmla="*/ 266700 w 1304925"/>
                  <a:gd name="connsiteY4" fmla="*/ 66675 h 1304925"/>
                  <a:gd name="connsiteX5" fmla="*/ 571500 w 1304925"/>
                  <a:gd name="connsiteY5" fmla="*/ 38100 h 1304925"/>
                  <a:gd name="connsiteX6" fmla="*/ 714375 w 1304925"/>
                  <a:gd name="connsiteY6" fmla="*/ 0 h 1304925"/>
                  <a:gd name="connsiteX7" fmla="*/ 1304925 w 1304925"/>
                  <a:gd name="connsiteY7" fmla="*/ 0 h 1304925"/>
                  <a:gd name="connsiteX0" fmla="*/ 990600 w 1304925"/>
                  <a:gd name="connsiteY0" fmla="*/ 1304925 h 1304925"/>
                  <a:gd name="connsiteX1" fmla="*/ 171450 w 1304925"/>
                  <a:gd name="connsiteY1" fmla="*/ 457200 h 1304925"/>
                  <a:gd name="connsiteX2" fmla="*/ 0 w 1304925"/>
                  <a:gd name="connsiteY2" fmla="*/ 133350 h 1304925"/>
                  <a:gd name="connsiteX3" fmla="*/ 266700 w 1304925"/>
                  <a:gd name="connsiteY3" fmla="*/ 66675 h 1304925"/>
                  <a:gd name="connsiteX4" fmla="*/ 571500 w 1304925"/>
                  <a:gd name="connsiteY4" fmla="*/ 38100 h 1304925"/>
                  <a:gd name="connsiteX5" fmla="*/ 714375 w 1304925"/>
                  <a:gd name="connsiteY5" fmla="*/ 0 h 1304925"/>
                  <a:gd name="connsiteX6" fmla="*/ 1304925 w 1304925"/>
                  <a:gd name="connsiteY6" fmla="*/ 0 h 1304925"/>
                  <a:gd name="connsiteX0" fmla="*/ 990600 w 1304925"/>
                  <a:gd name="connsiteY0" fmla="*/ 1304925 h 1304925"/>
                  <a:gd name="connsiteX1" fmla="*/ 171450 w 1304925"/>
                  <a:gd name="connsiteY1" fmla="*/ 457200 h 1304925"/>
                  <a:gd name="connsiteX2" fmla="*/ 0 w 1304925"/>
                  <a:gd name="connsiteY2" fmla="*/ 133350 h 1304925"/>
                  <a:gd name="connsiteX3" fmla="*/ 266700 w 1304925"/>
                  <a:gd name="connsiteY3" fmla="*/ 66675 h 1304925"/>
                  <a:gd name="connsiteX4" fmla="*/ 535782 w 1304925"/>
                  <a:gd name="connsiteY4" fmla="*/ 26194 h 1304925"/>
                  <a:gd name="connsiteX5" fmla="*/ 714375 w 1304925"/>
                  <a:gd name="connsiteY5" fmla="*/ 0 h 1304925"/>
                  <a:gd name="connsiteX6" fmla="*/ 1304925 w 1304925"/>
                  <a:gd name="connsiteY6" fmla="*/ 0 h 1304925"/>
                  <a:gd name="connsiteX0" fmla="*/ 990600 w 1304925"/>
                  <a:gd name="connsiteY0" fmla="*/ 1304925 h 1304925"/>
                  <a:gd name="connsiteX1" fmla="*/ 171450 w 1304925"/>
                  <a:gd name="connsiteY1" fmla="*/ 457200 h 1304925"/>
                  <a:gd name="connsiteX2" fmla="*/ 0 w 1304925"/>
                  <a:gd name="connsiteY2" fmla="*/ 133350 h 1304925"/>
                  <a:gd name="connsiteX3" fmla="*/ 269081 w 1304925"/>
                  <a:gd name="connsiteY3" fmla="*/ 80962 h 1304925"/>
                  <a:gd name="connsiteX4" fmla="*/ 535782 w 1304925"/>
                  <a:gd name="connsiteY4" fmla="*/ 26194 h 1304925"/>
                  <a:gd name="connsiteX5" fmla="*/ 714375 w 1304925"/>
                  <a:gd name="connsiteY5" fmla="*/ 0 h 1304925"/>
                  <a:gd name="connsiteX6" fmla="*/ 1304925 w 1304925"/>
                  <a:gd name="connsiteY6" fmla="*/ 0 h 13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4925" h="1304925">
                    <a:moveTo>
                      <a:pt x="990600" y="1304925"/>
                    </a:moveTo>
                    <a:lnTo>
                      <a:pt x="171450" y="457200"/>
                    </a:lnTo>
                    <a:lnTo>
                      <a:pt x="0" y="133350"/>
                    </a:lnTo>
                    <a:cubicBezTo>
                      <a:pt x="15875" y="68263"/>
                      <a:pt x="179784" y="98821"/>
                      <a:pt x="269081" y="80962"/>
                    </a:cubicBezTo>
                    <a:cubicBezTo>
                      <a:pt x="358378" y="63103"/>
                      <a:pt x="434182" y="35719"/>
                      <a:pt x="535782" y="26194"/>
                    </a:cubicBezTo>
                    <a:lnTo>
                      <a:pt x="714375" y="0"/>
                    </a:lnTo>
                    <a:lnTo>
                      <a:pt x="1304925" y="0"/>
                    </a:lnTo>
                  </a:path>
                </a:pathLst>
              </a:custGeom>
              <a:noFill/>
              <a:ln w="63500">
                <a:solidFill>
                  <a:srgbClr val="EB05B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9" name="Freeform 88"/>
              <p:cNvSpPr/>
              <p:nvPr/>
            </p:nvSpPr>
            <p:spPr>
              <a:xfrm>
                <a:off x="4054834" y="1973295"/>
                <a:ext cx="908050" cy="1765300"/>
              </a:xfrm>
              <a:custGeom>
                <a:avLst/>
                <a:gdLst>
                  <a:gd name="connsiteX0" fmla="*/ 0 w 908050"/>
                  <a:gd name="connsiteY0" fmla="*/ 1765300 h 1765300"/>
                  <a:gd name="connsiteX1" fmla="*/ 6350 w 908050"/>
                  <a:gd name="connsiteY1" fmla="*/ 1187450 h 1765300"/>
                  <a:gd name="connsiteX2" fmla="*/ 6350 w 908050"/>
                  <a:gd name="connsiteY2" fmla="*/ 812800 h 1765300"/>
                  <a:gd name="connsiteX3" fmla="*/ 63500 w 908050"/>
                  <a:gd name="connsiteY3" fmla="*/ 647700 h 1765300"/>
                  <a:gd name="connsiteX4" fmla="*/ 139700 w 908050"/>
                  <a:gd name="connsiteY4" fmla="*/ 501650 h 1765300"/>
                  <a:gd name="connsiteX5" fmla="*/ 254000 w 908050"/>
                  <a:gd name="connsiteY5" fmla="*/ 387350 h 1765300"/>
                  <a:gd name="connsiteX6" fmla="*/ 406400 w 908050"/>
                  <a:gd name="connsiteY6" fmla="*/ 311150 h 1765300"/>
                  <a:gd name="connsiteX7" fmla="*/ 444500 w 908050"/>
                  <a:gd name="connsiteY7" fmla="*/ 203200 h 1765300"/>
                  <a:gd name="connsiteX8" fmla="*/ 476250 w 908050"/>
                  <a:gd name="connsiteY8" fmla="*/ 44450 h 1765300"/>
                  <a:gd name="connsiteX9" fmla="*/ 546100 w 908050"/>
                  <a:gd name="connsiteY9" fmla="*/ 0 h 1765300"/>
                  <a:gd name="connsiteX10" fmla="*/ 908050 w 908050"/>
                  <a:gd name="connsiteY10" fmla="*/ 6350 h 176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8050" h="1765300">
                    <a:moveTo>
                      <a:pt x="0" y="1765300"/>
                    </a:moveTo>
                    <a:cubicBezTo>
                      <a:pt x="2117" y="1572683"/>
                      <a:pt x="4233" y="1380067"/>
                      <a:pt x="6350" y="1187450"/>
                    </a:cubicBezTo>
                    <a:lnTo>
                      <a:pt x="6350" y="812800"/>
                    </a:lnTo>
                    <a:lnTo>
                      <a:pt x="63500" y="647700"/>
                    </a:lnTo>
                    <a:lnTo>
                      <a:pt x="139700" y="501650"/>
                    </a:lnTo>
                    <a:lnTo>
                      <a:pt x="254000" y="387350"/>
                    </a:lnTo>
                    <a:lnTo>
                      <a:pt x="406400" y="311150"/>
                    </a:lnTo>
                    <a:lnTo>
                      <a:pt x="444500" y="203200"/>
                    </a:lnTo>
                    <a:lnTo>
                      <a:pt x="476250" y="44450"/>
                    </a:lnTo>
                    <a:lnTo>
                      <a:pt x="546100" y="0"/>
                    </a:lnTo>
                    <a:lnTo>
                      <a:pt x="908050" y="6350"/>
                    </a:lnTo>
                  </a:path>
                </a:pathLst>
              </a:custGeom>
              <a:noFill/>
              <a:ln w="63500">
                <a:solidFill>
                  <a:srgbClr val="EB05B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85" name="Group 89"/>
            <p:cNvGrpSpPr/>
            <p:nvPr/>
          </p:nvGrpSpPr>
          <p:grpSpPr>
            <a:xfrm>
              <a:off x="3971909" y="4367093"/>
              <a:ext cx="391415" cy="527719"/>
              <a:chOff x="13687476" y="4371972"/>
              <a:chExt cx="391415" cy="527719"/>
            </a:xfrm>
          </p:grpSpPr>
          <p:sp>
            <p:nvSpPr>
              <p:cNvPr id="91" name="Oval 90"/>
              <p:cNvSpPr/>
              <p:nvPr/>
            </p:nvSpPr>
            <p:spPr>
              <a:xfrm>
                <a:off x="13687476" y="4371972"/>
                <a:ext cx="339211" cy="52771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IN" dirty="0"/>
              </a:p>
            </p:txBody>
          </p:sp>
          <p:sp>
            <p:nvSpPr>
              <p:cNvPr id="92" name="TextBox 91"/>
              <p:cNvSpPr txBox="1"/>
              <p:nvPr/>
            </p:nvSpPr>
            <p:spPr>
              <a:xfrm>
                <a:off x="13687476" y="4371972"/>
                <a:ext cx="391415" cy="523220"/>
              </a:xfrm>
              <a:prstGeom prst="rect">
                <a:avLst/>
              </a:prstGeom>
              <a:noFill/>
            </p:spPr>
            <p:txBody>
              <a:bodyPr wrap="square" rtlCol="0">
                <a:spAutoFit/>
              </a:bodyPr>
              <a:lstStyle/>
              <a:p>
                <a:r>
                  <a:rPr lang="en-IN" sz="2800" b="1" dirty="0" smtClean="0"/>
                  <a:t>B</a:t>
                </a:r>
                <a:endParaRPr lang="en-IN" sz="2800" b="1" dirty="0"/>
              </a:p>
            </p:txBody>
          </p:sp>
        </p:grpSp>
      </p:grpSp>
      <p:pic>
        <p:nvPicPr>
          <p:cNvPr id="93" name="Picture 5" descr="D:\Siddharth\pics\Products\artistic n logo\Logos\API LOGO copy1.png"/>
          <p:cNvPicPr>
            <a:picLocks noChangeAspect="1" noChangeArrowheads="1"/>
          </p:cNvPicPr>
          <p:nvPr/>
        </p:nvPicPr>
        <p:blipFill>
          <a:blip r:embed="rId3" cstate="email"/>
          <a:srcRect/>
          <a:stretch>
            <a:fillRect/>
          </a:stretch>
        </p:blipFill>
        <p:spPr bwMode="auto">
          <a:xfrm>
            <a:off x="228600" y="228600"/>
            <a:ext cx="2514600" cy="702302"/>
          </a:xfrm>
          <a:prstGeom prst="rect">
            <a:avLst/>
          </a:prstGeom>
          <a:noFill/>
        </p:spPr>
      </p:pic>
      <p:pic>
        <p:nvPicPr>
          <p:cNvPr id="94" name="Picture 93" descr="D:\Siddharth\pics\Products\artistic n logo\Logos\SUNSHANT GOLF CITY LOGO copy.png"/>
          <p:cNvPicPr>
            <a:picLocks noChangeAspect="1" noChangeArrowheads="1"/>
          </p:cNvPicPr>
          <p:nvPr/>
        </p:nvPicPr>
        <p:blipFill>
          <a:blip r:embed="rId4" cstate="email"/>
          <a:srcRect/>
          <a:stretch>
            <a:fillRect/>
          </a:stretch>
        </p:blipFill>
        <p:spPr bwMode="auto">
          <a:xfrm>
            <a:off x="10479052" y="152400"/>
            <a:ext cx="2093948" cy="9144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0040" y="2720912"/>
            <a:ext cx="6507480" cy="6423088"/>
          </a:xfrm>
        </p:spPr>
        <p:txBody>
          <a:bodyPr rtlCol="0">
            <a:normAutofit lnSpcReduction="10000"/>
          </a:bodyPr>
          <a:lstStyle/>
          <a:p>
            <a:pPr>
              <a:lnSpc>
                <a:spcPct val="170000"/>
              </a:lnSpc>
              <a:defRPr/>
            </a:pPr>
            <a:r>
              <a:rPr lang="en-US" sz="2800" dirty="0" smtClean="0"/>
              <a:t>Plots – Residential &amp; Commercial</a:t>
            </a:r>
          </a:p>
          <a:p>
            <a:pPr>
              <a:lnSpc>
                <a:spcPct val="170000"/>
              </a:lnSpc>
              <a:defRPr/>
            </a:pPr>
            <a:r>
              <a:rPr lang="en-US" sz="2800" dirty="0" smtClean="0"/>
              <a:t>Villas/ Row Houses</a:t>
            </a:r>
          </a:p>
          <a:p>
            <a:pPr>
              <a:lnSpc>
                <a:spcPct val="170000"/>
              </a:lnSpc>
              <a:defRPr/>
            </a:pPr>
            <a:r>
              <a:rPr lang="en-US" sz="2800" dirty="0" smtClean="0"/>
              <a:t>Group Housing</a:t>
            </a:r>
          </a:p>
          <a:p>
            <a:pPr>
              <a:lnSpc>
                <a:spcPct val="170000"/>
              </a:lnSpc>
              <a:defRPr/>
            </a:pPr>
            <a:r>
              <a:rPr lang="en-US" sz="2800" dirty="0" smtClean="0"/>
              <a:t>Commercial Spaces/ Office Spaces</a:t>
            </a:r>
          </a:p>
          <a:p>
            <a:pPr>
              <a:lnSpc>
                <a:spcPct val="170000"/>
              </a:lnSpc>
              <a:defRPr/>
            </a:pPr>
            <a:r>
              <a:rPr lang="en-US" sz="2800" dirty="0" smtClean="0"/>
              <a:t>Commercial Business District</a:t>
            </a:r>
          </a:p>
          <a:p>
            <a:pPr>
              <a:lnSpc>
                <a:spcPct val="170000"/>
              </a:lnSpc>
              <a:defRPr/>
            </a:pPr>
            <a:r>
              <a:rPr lang="en-US" sz="2800" dirty="0" smtClean="0"/>
              <a:t>Health Centers and Hospitals</a:t>
            </a:r>
          </a:p>
          <a:p>
            <a:pPr>
              <a:lnSpc>
                <a:spcPct val="170000"/>
              </a:lnSpc>
              <a:defRPr/>
            </a:pPr>
            <a:r>
              <a:rPr lang="en-US" sz="2800" dirty="0" smtClean="0"/>
              <a:t>Community Facilities and Clubs</a:t>
            </a:r>
          </a:p>
          <a:p>
            <a:pPr>
              <a:lnSpc>
                <a:spcPct val="170000"/>
              </a:lnSpc>
              <a:defRPr/>
            </a:pPr>
            <a:r>
              <a:rPr lang="en-US" sz="2800" dirty="0" smtClean="0"/>
              <a:t>Schools and Institutions</a:t>
            </a:r>
          </a:p>
        </p:txBody>
      </p:sp>
      <p:pic>
        <p:nvPicPr>
          <p:cNvPr id="1026" name="Picture 2" descr="C:\Documents and Settings\Arpit\Desktop\Presentation_Kapil_Investor\untitled.bmp"/>
          <p:cNvPicPr>
            <a:picLocks noChangeAspect="1" noChangeArrowheads="1"/>
          </p:cNvPicPr>
          <p:nvPr/>
        </p:nvPicPr>
        <p:blipFill>
          <a:blip r:embed="rId2" cstate="print"/>
          <a:srcRect/>
          <a:stretch>
            <a:fillRect/>
          </a:stretch>
        </p:blipFill>
        <p:spPr bwMode="auto">
          <a:xfrm>
            <a:off x="8301933" y="94350"/>
            <a:ext cx="3109060" cy="9506850"/>
          </a:xfrm>
          <a:prstGeom prst="rect">
            <a:avLst/>
          </a:prstGeom>
          <a:noFill/>
        </p:spPr>
      </p:pic>
      <p:pic>
        <p:nvPicPr>
          <p:cNvPr id="1029" name="Picture 5"/>
          <p:cNvPicPr>
            <a:picLocks noChangeAspect="1" noChangeArrowheads="1"/>
          </p:cNvPicPr>
          <p:nvPr/>
        </p:nvPicPr>
        <p:blipFill>
          <a:blip r:embed="rId3" cstate="print"/>
          <a:srcRect/>
          <a:stretch>
            <a:fillRect/>
          </a:stretch>
        </p:blipFill>
        <p:spPr bwMode="auto">
          <a:xfrm>
            <a:off x="8427720" y="6865736"/>
            <a:ext cx="2133600" cy="1705357"/>
          </a:xfrm>
          <a:prstGeom prst="rect">
            <a:avLst/>
          </a:prstGeom>
          <a:noFill/>
          <a:ln w="9525">
            <a:noFill/>
            <a:miter lim="800000"/>
            <a:headEnd/>
            <a:tailEnd/>
          </a:ln>
          <a:effectLst/>
        </p:spPr>
      </p:pic>
      <p:sp>
        <p:nvSpPr>
          <p:cNvPr id="9" name="Rectangle 8"/>
          <p:cNvSpPr/>
          <p:nvPr/>
        </p:nvSpPr>
        <p:spPr>
          <a:xfrm>
            <a:off x="219722" y="2107902"/>
            <a:ext cx="7680960" cy="806375"/>
          </a:xfrm>
          <a:prstGeom prst="rect">
            <a:avLst/>
          </a:prstGeom>
        </p:spPr>
        <p:txBody>
          <a:bodyPr wrap="square" lIns="128016" tIns="64008" rIns="128016" bIns="64008">
            <a:spAutoFit/>
          </a:bodyPr>
          <a:lstStyle/>
          <a:p>
            <a:pPr>
              <a:defRPr/>
            </a:pPr>
            <a:r>
              <a:rPr lang="en-US" sz="2200" b="1" dirty="0" smtClean="0"/>
              <a:t>The township features number of different products:</a:t>
            </a:r>
          </a:p>
        </p:txBody>
      </p:sp>
      <p:sp>
        <p:nvSpPr>
          <p:cNvPr id="8" name="Rectangle 7"/>
          <p:cNvSpPr/>
          <p:nvPr/>
        </p:nvSpPr>
        <p:spPr>
          <a:xfrm>
            <a:off x="304800" y="1066800"/>
            <a:ext cx="11734800" cy="7620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smtClean="0"/>
              <a:t>SUSHANT GOLF CITY – PRODUCTS</a:t>
            </a:r>
            <a:endParaRPr lang="en-US" sz="2800" b="1" dirty="0"/>
          </a:p>
        </p:txBody>
      </p:sp>
      <p:pic>
        <p:nvPicPr>
          <p:cNvPr id="11" name="Picture 5" descr="D:\Siddharth\pics\Products\artistic n logo\Logos\API LOGO copy1.png"/>
          <p:cNvPicPr>
            <a:picLocks noChangeAspect="1" noChangeArrowheads="1"/>
          </p:cNvPicPr>
          <p:nvPr/>
        </p:nvPicPr>
        <p:blipFill>
          <a:blip r:embed="rId4" cstate="email"/>
          <a:srcRect/>
          <a:stretch>
            <a:fillRect/>
          </a:stretch>
        </p:blipFill>
        <p:spPr bwMode="auto">
          <a:xfrm>
            <a:off x="228600" y="228600"/>
            <a:ext cx="2514600" cy="702302"/>
          </a:xfrm>
          <a:prstGeom prst="rect">
            <a:avLst/>
          </a:prstGeom>
          <a:noFill/>
        </p:spPr>
      </p:pic>
      <p:pic>
        <p:nvPicPr>
          <p:cNvPr id="12" name="Picture 11" descr="D:\Siddharth\pics\Products\artistic n logo\Logos\SUNSHANT GOLF CITY LOGO copy.png"/>
          <p:cNvPicPr>
            <a:picLocks noChangeAspect="1" noChangeArrowheads="1"/>
          </p:cNvPicPr>
          <p:nvPr/>
        </p:nvPicPr>
        <p:blipFill>
          <a:blip r:embed="rId5" cstate="email"/>
          <a:srcRect/>
          <a:stretch>
            <a:fillRect/>
          </a:stretch>
        </p:blipFill>
        <p:spPr bwMode="auto">
          <a:xfrm>
            <a:off x="10479052" y="152400"/>
            <a:ext cx="2093948" cy="914400"/>
          </a:xfrm>
          <a:prstGeom prst="rect">
            <a:avLst/>
          </a:prstGeom>
          <a:noFill/>
        </p:spPr>
      </p:pic>
    </p:spTree>
  </p:cSld>
  <p:clrMapOvr>
    <a:masterClrMapping/>
  </p:clrMapOvr>
  <p:transition>
    <p:strips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1143000"/>
            <a:ext cx="11734800" cy="1295400"/>
          </a:xfrm>
          <a:prstGeom prst="rect">
            <a:avLst/>
          </a:prstGeom>
          <a:solidFill>
            <a:srgbClr val="0070C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smtClean="0"/>
              <a:t>Actual Photographs of some constructed Villas in              Sushant Golf City – </a:t>
            </a:r>
            <a:endParaRPr lang="en-US" sz="2800" b="1" dirty="0"/>
          </a:p>
        </p:txBody>
      </p:sp>
      <p:pic>
        <p:nvPicPr>
          <p:cNvPr id="2050" name="Picture 2" descr="E:\pics\Products\Palm Spring\PAlm Spring (Large).JPG"/>
          <p:cNvPicPr>
            <a:picLocks noChangeAspect="1" noChangeArrowheads="1"/>
          </p:cNvPicPr>
          <p:nvPr/>
        </p:nvPicPr>
        <p:blipFill>
          <a:blip r:embed="rId2" cstate="email"/>
          <a:srcRect/>
          <a:stretch>
            <a:fillRect/>
          </a:stretch>
        </p:blipFill>
        <p:spPr bwMode="auto">
          <a:xfrm>
            <a:off x="533400" y="2878331"/>
            <a:ext cx="3771900" cy="2514600"/>
          </a:xfrm>
          <a:prstGeom prst="rect">
            <a:avLst/>
          </a:prstGeom>
          <a:ln w="127000" cap="sq">
            <a:solidFill>
              <a:srgbClr val="0070C0">
                <a:alpha val="95000"/>
              </a:srgb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sp>
        <p:nvSpPr>
          <p:cNvPr id="10" name="TextBox 9"/>
          <p:cNvSpPr txBox="1"/>
          <p:nvPr/>
        </p:nvSpPr>
        <p:spPr>
          <a:xfrm>
            <a:off x="819151" y="5494683"/>
            <a:ext cx="3200399" cy="461665"/>
          </a:xfrm>
          <a:prstGeom prst="rect">
            <a:avLst/>
          </a:prstGeom>
          <a:noFill/>
        </p:spPr>
        <p:txBody>
          <a:bodyPr wrap="square" rtlCol="0">
            <a:spAutoFit/>
          </a:bodyPr>
          <a:lstStyle/>
          <a:p>
            <a:pPr algn="ctr"/>
            <a:r>
              <a:rPr lang="en-US" sz="2400" b="1" dirty="0" smtClean="0"/>
              <a:t>Palm Spring Ville</a:t>
            </a:r>
            <a:endParaRPr lang="en-US" sz="2400" b="1" dirty="0"/>
          </a:p>
        </p:txBody>
      </p:sp>
      <p:pic>
        <p:nvPicPr>
          <p:cNvPr id="2053" name="Picture 5" descr="E:\pics\Products\Golf Villa\1 small.jpg"/>
          <p:cNvPicPr>
            <a:picLocks noChangeAspect="1" noChangeArrowheads="1"/>
          </p:cNvPicPr>
          <p:nvPr/>
        </p:nvPicPr>
        <p:blipFill>
          <a:blip r:embed="rId3" cstate="email"/>
          <a:srcRect/>
          <a:stretch>
            <a:fillRect/>
          </a:stretch>
        </p:blipFill>
        <p:spPr bwMode="auto">
          <a:xfrm>
            <a:off x="536712" y="6243521"/>
            <a:ext cx="2928160" cy="2517912"/>
          </a:xfrm>
          <a:prstGeom prst="rect">
            <a:avLst/>
          </a:prstGeom>
          <a:ln w="127000" cap="sq">
            <a:solidFill>
              <a:srgbClr val="0070C0">
                <a:alpha val="95000"/>
              </a:srgb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2054" name="Picture 6" descr="E:\pics\Products\Rose wood\IMG_3002 small.jpg"/>
          <p:cNvPicPr>
            <a:picLocks noChangeAspect="1" noChangeArrowheads="1"/>
          </p:cNvPicPr>
          <p:nvPr/>
        </p:nvPicPr>
        <p:blipFill>
          <a:blip r:embed="rId4" cstate="email"/>
          <a:srcRect/>
          <a:stretch>
            <a:fillRect/>
          </a:stretch>
        </p:blipFill>
        <p:spPr bwMode="auto">
          <a:xfrm>
            <a:off x="8153400" y="2877378"/>
            <a:ext cx="3771812" cy="2516507"/>
          </a:xfrm>
          <a:prstGeom prst="rect">
            <a:avLst/>
          </a:prstGeom>
          <a:ln w="127000" cap="sq">
            <a:solidFill>
              <a:srgbClr val="0070C0">
                <a:alpha val="95000"/>
              </a:srgb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2055" name="Picture 7" descr="E:\pics\Products\Charmwood\2 small.jpg"/>
          <p:cNvPicPr>
            <a:picLocks noChangeAspect="1" noChangeArrowheads="1"/>
          </p:cNvPicPr>
          <p:nvPr/>
        </p:nvPicPr>
        <p:blipFill>
          <a:blip r:embed="rId5" cstate="email"/>
          <a:srcRect/>
          <a:stretch>
            <a:fillRect/>
          </a:stretch>
        </p:blipFill>
        <p:spPr bwMode="auto">
          <a:xfrm>
            <a:off x="4572000" y="2863488"/>
            <a:ext cx="3352800" cy="2544286"/>
          </a:xfrm>
          <a:prstGeom prst="rect">
            <a:avLst/>
          </a:prstGeom>
          <a:ln w="127000" cap="sq">
            <a:solidFill>
              <a:srgbClr val="0070C0">
                <a:alpha val="95000"/>
              </a:srgb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2056" name="Picture 8" descr="E:\pics\Products\Palm Grove\Palm Grove\Palm Grove2 small.jpg"/>
          <p:cNvPicPr>
            <a:picLocks noChangeAspect="1" noChangeArrowheads="1"/>
          </p:cNvPicPr>
          <p:nvPr/>
        </p:nvPicPr>
        <p:blipFill>
          <a:blip r:embed="rId6" cstate="email"/>
          <a:srcRect/>
          <a:stretch>
            <a:fillRect/>
          </a:stretch>
        </p:blipFill>
        <p:spPr bwMode="auto">
          <a:xfrm>
            <a:off x="3733800" y="6228552"/>
            <a:ext cx="4098717" cy="2547851"/>
          </a:xfrm>
          <a:prstGeom prst="rect">
            <a:avLst/>
          </a:prstGeom>
          <a:ln w="127000" cap="sq">
            <a:solidFill>
              <a:srgbClr val="0070C0">
                <a:alpha val="95000"/>
              </a:srgb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sp>
        <p:nvSpPr>
          <p:cNvPr id="17" name="TextBox 16"/>
          <p:cNvSpPr txBox="1"/>
          <p:nvPr/>
        </p:nvSpPr>
        <p:spPr>
          <a:xfrm>
            <a:off x="972093" y="8910935"/>
            <a:ext cx="2057399" cy="461665"/>
          </a:xfrm>
          <a:prstGeom prst="rect">
            <a:avLst/>
          </a:prstGeom>
          <a:noFill/>
        </p:spPr>
        <p:txBody>
          <a:bodyPr wrap="square" rtlCol="0">
            <a:spAutoFit/>
          </a:bodyPr>
          <a:lstStyle/>
          <a:p>
            <a:pPr algn="ctr"/>
            <a:r>
              <a:rPr lang="en-US" sz="2400" b="1" dirty="0" smtClean="0"/>
              <a:t>Golf Villa</a:t>
            </a:r>
            <a:endParaRPr lang="en-US" sz="2400" b="1" dirty="0"/>
          </a:p>
        </p:txBody>
      </p:sp>
      <p:sp>
        <p:nvSpPr>
          <p:cNvPr id="18" name="TextBox 17"/>
          <p:cNvSpPr txBox="1"/>
          <p:nvPr/>
        </p:nvSpPr>
        <p:spPr>
          <a:xfrm>
            <a:off x="5105400" y="5494683"/>
            <a:ext cx="2286000" cy="461665"/>
          </a:xfrm>
          <a:prstGeom prst="rect">
            <a:avLst/>
          </a:prstGeom>
          <a:noFill/>
        </p:spPr>
        <p:txBody>
          <a:bodyPr wrap="square" rtlCol="0">
            <a:spAutoFit/>
          </a:bodyPr>
          <a:lstStyle/>
          <a:p>
            <a:pPr algn="ctr"/>
            <a:r>
              <a:rPr lang="en-US" sz="2400" b="1" dirty="0" smtClean="0"/>
              <a:t>Charmwood</a:t>
            </a:r>
            <a:endParaRPr lang="en-US" sz="2400" b="1" dirty="0"/>
          </a:p>
        </p:txBody>
      </p:sp>
      <p:sp>
        <p:nvSpPr>
          <p:cNvPr id="19" name="TextBox 18"/>
          <p:cNvSpPr txBox="1"/>
          <p:nvPr/>
        </p:nvSpPr>
        <p:spPr>
          <a:xfrm>
            <a:off x="4259158" y="8910935"/>
            <a:ext cx="3048000" cy="461665"/>
          </a:xfrm>
          <a:prstGeom prst="rect">
            <a:avLst/>
          </a:prstGeom>
          <a:noFill/>
        </p:spPr>
        <p:txBody>
          <a:bodyPr wrap="square" rtlCol="0">
            <a:spAutoFit/>
          </a:bodyPr>
          <a:lstStyle/>
          <a:p>
            <a:pPr algn="ctr"/>
            <a:r>
              <a:rPr lang="en-US" sz="2400" b="1" dirty="0" smtClean="0"/>
              <a:t>Palm Grove Villa</a:t>
            </a:r>
            <a:endParaRPr lang="en-US" sz="2400" b="1" dirty="0"/>
          </a:p>
        </p:txBody>
      </p:sp>
      <p:sp>
        <p:nvSpPr>
          <p:cNvPr id="20" name="TextBox 19"/>
          <p:cNvSpPr txBox="1"/>
          <p:nvPr/>
        </p:nvSpPr>
        <p:spPr>
          <a:xfrm>
            <a:off x="8896306" y="5494683"/>
            <a:ext cx="2286000" cy="461665"/>
          </a:xfrm>
          <a:prstGeom prst="rect">
            <a:avLst/>
          </a:prstGeom>
          <a:noFill/>
        </p:spPr>
        <p:txBody>
          <a:bodyPr wrap="square" rtlCol="0">
            <a:spAutoFit/>
          </a:bodyPr>
          <a:lstStyle/>
          <a:p>
            <a:pPr algn="ctr"/>
            <a:r>
              <a:rPr lang="en-US" sz="2400" b="1" dirty="0" smtClean="0"/>
              <a:t>Rosewood</a:t>
            </a:r>
            <a:endParaRPr lang="en-US" sz="2400" b="1" dirty="0"/>
          </a:p>
        </p:txBody>
      </p:sp>
      <p:pic>
        <p:nvPicPr>
          <p:cNvPr id="2057" name="Picture 9" descr="E:\pics\Products\Larchwood\Larchwood (Large).JPG"/>
          <p:cNvPicPr>
            <a:picLocks noChangeAspect="1" noChangeArrowheads="1"/>
          </p:cNvPicPr>
          <p:nvPr/>
        </p:nvPicPr>
        <p:blipFill>
          <a:blip r:embed="rId7" cstate="email"/>
          <a:srcRect/>
          <a:stretch>
            <a:fillRect/>
          </a:stretch>
        </p:blipFill>
        <p:spPr bwMode="auto">
          <a:xfrm>
            <a:off x="8153400" y="6229566"/>
            <a:ext cx="3818733" cy="2545822"/>
          </a:xfrm>
          <a:prstGeom prst="rect">
            <a:avLst/>
          </a:prstGeom>
          <a:ln w="127000" cap="sq">
            <a:solidFill>
              <a:srgbClr val="0070C0">
                <a:alpha val="95000"/>
              </a:srgb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sp>
        <p:nvSpPr>
          <p:cNvPr id="22" name="TextBox 21"/>
          <p:cNvSpPr txBox="1"/>
          <p:nvPr/>
        </p:nvSpPr>
        <p:spPr>
          <a:xfrm>
            <a:off x="8919766" y="8910935"/>
            <a:ext cx="2286000" cy="461665"/>
          </a:xfrm>
          <a:prstGeom prst="rect">
            <a:avLst/>
          </a:prstGeom>
          <a:noFill/>
        </p:spPr>
        <p:txBody>
          <a:bodyPr wrap="square" rtlCol="0">
            <a:spAutoFit/>
          </a:bodyPr>
          <a:lstStyle/>
          <a:p>
            <a:pPr algn="ctr"/>
            <a:r>
              <a:rPr lang="en-US" sz="2400" b="1" dirty="0" smtClean="0"/>
              <a:t>Larchwood</a:t>
            </a:r>
            <a:endParaRPr lang="en-US" sz="2400" b="1" dirty="0"/>
          </a:p>
        </p:txBody>
      </p:sp>
      <p:pic>
        <p:nvPicPr>
          <p:cNvPr id="15" name="Picture 5" descr="D:\Siddharth\pics\Products\artistic n logo\Logos\API LOGO copy1.png"/>
          <p:cNvPicPr>
            <a:picLocks noChangeAspect="1" noChangeArrowheads="1"/>
          </p:cNvPicPr>
          <p:nvPr/>
        </p:nvPicPr>
        <p:blipFill>
          <a:blip r:embed="rId8" cstate="email"/>
          <a:srcRect/>
          <a:stretch>
            <a:fillRect/>
          </a:stretch>
        </p:blipFill>
        <p:spPr bwMode="auto">
          <a:xfrm>
            <a:off x="228600" y="228600"/>
            <a:ext cx="2514600" cy="702302"/>
          </a:xfrm>
          <a:prstGeom prst="rect">
            <a:avLst/>
          </a:prstGeom>
          <a:noFill/>
        </p:spPr>
      </p:pic>
      <p:pic>
        <p:nvPicPr>
          <p:cNvPr id="16" name="Picture 15" descr="D:\Siddharth\pics\Products\artistic n logo\Logos\SUNSHANT GOLF CITY LOGO copy.png"/>
          <p:cNvPicPr>
            <a:picLocks noChangeAspect="1" noChangeArrowheads="1"/>
          </p:cNvPicPr>
          <p:nvPr/>
        </p:nvPicPr>
        <p:blipFill>
          <a:blip r:embed="rId9" cstate="email"/>
          <a:srcRect/>
          <a:stretch>
            <a:fillRect/>
          </a:stretch>
        </p:blipFill>
        <p:spPr bwMode="auto">
          <a:xfrm>
            <a:off x="10479052" y="152400"/>
            <a:ext cx="2093948" cy="9144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1123146"/>
            <a:ext cx="11734800" cy="1295400"/>
          </a:xfrm>
          <a:prstGeom prst="rect">
            <a:avLst/>
          </a:prstGeom>
          <a:solidFill>
            <a:srgbClr val="00642D"/>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smtClean="0"/>
              <a:t>Actual Photographs of some constructed  Group Housings in SUSHANT GOLF CITY</a:t>
            </a:r>
            <a:endParaRPr lang="en-US" sz="2800" b="1" dirty="0"/>
          </a:p>
        </p:txBody>
      </p:sp>
      <p:pic>
        <p:nvPicPr>
          <p:cNvPr id="3074" name="Picture 2" descr="E:\pics\Products\Gardens\GArdens (2).JPG"/>
          <p:cNvPicPr>
            <a:picLocks noChangeAspect="1" noChangeArrowheads="1"/>
          </p:cNvPicPr>
          <p:nvPr/>
        </p:nvPicPr>
        <p:blipFill>
          <a:blip r:embed="rId2" cstate="email"/>
          <a:srcRect/>
          <a:stretch>
            <a:fillRect/>
          </a:stretch>
        </p:blipFill>
        <p:spPr bwMode="auto">
          <a:xfrm>
            <a:off x="457200" y="2799546"/>
            <a:ext cx="3581400" cy="2387600"/>
          </a:xfrm>
          <a:prstGeom prst="rect">
            <a:avLst/>
          </a:prstGeom>
          <a:ln w="127000" cap="sq">
            <a:solidFill>
              <a:srgbClr val="00642D">
                <a:alpha val="89000"/>
              </a:srgb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sp>
        <p:nvSpPr>
          <p:cNvPr id="10" name="TextBox 9"/>
          <p:cNvSpPr txBox="1"/>
          <p:nvPr/>
        </p:nvSpPr>
        <p:spPr>
          <a:xfrm>
            <a:off x="833519" y="5237946"/>
            <a:ext cx="2904962" cy="477054"/>
          </a:xfrm>
          <a:prstGeom prst="rect">
            <a:avLst/>
          </a:prstGeom>
          <a:noFill/>
        </p:spPr>
        <p:txBody>
          <a:bodyPr wrap="none" rtlCol="0">
            <a:spAutoFit/>
          </a:bodyPr>
          <a:lstStyle/>
          <a:p>
            <a:r>
              <a:rPr lang="en-US" dirty="0" smtClean="0"/>
              <a:t>Celebrity Gardens</a:t>
            </a:r>
            <a:endParaRPr lang="en-US" dirty="0"/>
          </a:p>
        </p:txBody>
      </p:sp>
      <p:pic>
        <p:nvPicPr>
          <p:cNvPr id="3075" name="Picture 3" descr="E:\pics\Products\Greens\Greens (Large) copy.jpg"/>
          <p:cNvPicPr>
            <a:picLocks noChangeAspect="1" noChangeArrowheads="1"/>
          </p:cNvPicPr>
          <p:nvPr/>
        </p:nvPicPr>
        <p:blipFill>
          <a:blip r:embed="rId3" cstate="email"/>
          <a:srcRect/>
          <a:stretch>
            <a:fillRect/>
          </a:stretch>
        </p:blipFill>
        <p:spPr bwMode="auto">
          <a:xfrm>
            <a:off x="4864348" y="2799546"/>
            <a:ext cx="2716265" cy="2363724"/>
          </a:xfrm>
          <a:prstGeom prst="rect">
            <a:avLst/>
          </a:prstGeom>
          <a:ln w="127000" cap="sq">
            <a:solidFill>
              <a:srgbClr val="00642D">
                <a:alpha val="89000"/>
              </a:srgb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026" name="Picture 2" descr="E:\pics\Products\Crystal\Crystal1 small.jpg"/>
          <p:cNvPicPr>
            <a:picLocks noChangeAspect="1" noChangeArrowheads="1"/>
          </p:cNvPicPr>
          <p:nvPr/>
        </p:nvPicPr>
        <p:blipFill>
          <a:blip r:embed="rId4" cstate="email"/>
          <a:srcRect/>
          <a:stretch>
            <a:fillRect/>
          </a:stretch>
        </p:blipFill>
        <p:spPr bwMode="auto">
          <a:xfrm>
            <a:off x="752975" y="5999947"/>
            <a:ext cx="5571625" cy="2810479"/>
          </a:xfrm>
          <a:prstGeom prst="rect">
            <a:avLst/>
          </a:prstGeom>
          <a:ln w="127000" cap="sq">
            <a:solidFill>
              <a:srgbClr val="00642D">
                <a:alpha val="89000"/>
              </a:srgb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027" name="Picture 3" descr="E:\pics\Products\Meadows\Meadows\Celebrity Meadows (Large).JPG"/>
          <p:cNvPicPr>
            <a:picLocks noChangeAspect="1" noChangeArrowheads="1"/>
          </p:cNvPicPr>
          <p:nvPr/>
        </p:nvPicPr>
        <p:blipFill>
          <a:blip r:embed="rId5" cstate="email"/>
          <a:srcRect/>
          <a:stretch>
            <a:fillRect/>
          </a:stretch>
        </p:blipFill>
        <p:spPr bwMode="auto">
          <a:xfrm>
            <a:off x="8380476" y="2816113"/>
            <a:ext cx="3509772" cy="2339848"/>
          </a:xfrm>
          <a:prstGeom prst="rect">
            <a:avLst/>
          </a:prstGeom>
          <a:ln w="127000" cap="sq">
            <a:solidFill>
              <a:srgbClr val="00642D">
                <a:alpha val="89000"/>
              </a:srgb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028" name="Picture 4" descr="E:\pics\Products\Santushti\IMG_2802 small.jpg"/>
          <p:cNvPicPr>
            <a:picLocks noChangeAspect="1" noChangeArrowheads="1"/>
          </p:cNvPicPr>
          <p:nvPr/>
        </p:nvPicPr>
        <p:blipFill>
          <a:blip r:embed="rId6" cstate="email"/>
          <a:srcRect/>
          <a:stretch>
            <a:fillRect/>
          </a:stretch>
        </p:blipFill>
        <p:spPr bwMode="auto">
          <a:xfrm>
            <a:off x="7315200" y="5999946"/>
            <a:ext cx="4252030" cy="2834687"/>
          </a:xfrm>
          <a:prstGeom prst="rect">
            <a:avLst/>
          </a:prstGeom>
          <a:ln w="127000" cap="sq">
            <a:solidFill>
              <a:srgbClr val="00642D">
                <a:alpha val="89000"/>
              </a:srgb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sp>
        <p:nvSpPr>
          <p:cNvPr id="13" name="TextBox 12"/>
          <p:cNvSpPr txBox="1"/>
          <p:nvPr/>
        </p:nvSpPr>
        <p:spPr>
          <a:xfrm>
            <a:off x="2289228" y="8895546"/>
            <a:ext cx="2678938" cy="477054"/>
          </a:xfrm>
          <a:prstGeom prst="rect">
            <a:avLst/>
          </a:prstGeom>
          <a:noFill/>
        </p:spPr>
        <p:txBody>
          <a:bodyPr wrap="none" rtlCol="0">
            <a:spAutoFit/>
          </a:bodyPr>
          <a:lstStyle/>
          <a:p>
            <a:r>
              <a:rPr lang="en-US" dirty="0" smtClean="0"/>
              <a:t>Paradise Crystal</a:t>
            </a:r>
            <a:endParaRPr lang="en-US" dirty="0"/>
          </a:p>
        </p:txBody>
      </p:sp>
      <p:sp>
        <p:nvSpPr>
          <p:cNvPr id="14" name="TextBox 13"/>
          <p:cNvSpPr txBox="1"/>
          <p:nvPr/>
        </p:nvSpPr>
        <p:spPr>
          <a:xfrm>
            <a:off x="8049334" y="8895546"/>
            <a:ext cx="2920992" cy="477054"/>
          </a:xfrm>
          <a:prstGeom prst="rect">
            <a:avLst/>
          </a:prstGeom>
          <a:noFill/>
        </p:spPr>
        <p:txBody>
          <a:bodyPr wrap="none" rtlCol="0">
            <a:spAutoFit/>
          </a:bodyPr>
          <a:lstStyle/>
          <a:p>
            <a:r>
              <a:rPr lang="en-US" dirty="0" smtClean="0"/>
              <a:t>Santushti Enclave</a:t>
            </a:r>
            <a:endParaRPr lang="en-US" dirty="0"/>
          </a:p>
        </p:txBody>
      </p:sp>
      <p:sp>
        <p:nvSpPr>
          <p:cNvPr id="15" name="TextBox 14"/>
          <p:cNvSpPr txBox="1"/>
          <p:nvPr/>
        </p:nvSpPr>
        <p:spPr>
          <a:xfrm>
            <a:off x="4899886" y="5237946"/>
            <a:ext cx="2702984" cy="477054"/>
          </a:xfrm>
          <a:prstGeom prst="rect">
            <a:avLst/>
          </a:prstGeom>
          <a:noFill/>
        </p:spPr>
        <p:txBody>
          <a:bodyPr wrap="none" rtlCol="0">
            <a:spAutoFit/>
          </a:bodyPr>
          <a:lstStyle/>
          <a:p>
            <a:r>
              <a:rPr lang="en-US" dirty="0" smtClean="0"/>
              <a:t>Celebrity Greens</a:t>
            </a:r>
            <a:endParaRPr lang="en-US" dirty="0"/>
          </a:p>
        </p:txBody>
      </p:sp>
      <p:sp>
        <p:nvSpPr>
          <p:cNvPr id="16" name="TextBox 15"/>
          <p:cNvSpPr txBox="1"/>
          <p:nvPr/>
        </p:nvSpPr>
        <p:spPr>
          <a:xfrm>
            <a:off x="8657702" y="5237946"/>
            <a:ext cx="3029997" cy="477054"/>
          </a:xfrm>
          <a:prstGeom prst="rect">
            <a:avLst/>
          </a:prstGeom>
          <a:noFill/>
        </p:spPr>
        <p:txBody>
          <a:bodyPr wrap="none" rtlCol="0">
            <a:spAutoFit/>
          </a:bodyPr>
          <a:lstStyle/>
          <a:p>
            <a:r>
              <a:rPr lang="en-US" dirty="0" smtClean="0"/>
              <a:t>Celebrity Meadows</a:t>
            </a:r>
            <a:endParaRPr lang="en-US" dirty="0"/>
          </a:p>
        </p:txBody>
      </p:sp>
      <p:pic>
        <p:nvPicPr>
          <p:cNvPr id="17" name="Picture 5" descr="D:\Siddharth\pics\Products\artistic n logo\Logos\API LOGO copy1.png"/>
          <p:cNvPicPr>
            <a:picLocks noChangeAspect="1" noChangeArrowheads="1"/>
          </p:cNvPicPr>
          <p:nvPr/>
        </p:nvPicPr>
        <p:blipFill>
          <a:blip r:embed="rId7" cstate="email"/>
          <a:srcRect/>
          <a:stretch>
            <a:fillRect/>
          </a:stretch>
        </p:blipFill>
        <p:spPr bwMode="auto">
          <a:xfrm>
            <a:off x="228600" y="228600"/>
            <a:ext cx="2514600" cy="702302"/>
          </a:xfrm>
          <a:prstGeom prst="rect">
            <a:avLst/>
          </a:prstGeom>
          <a:noFill/>
        </p:spPr>
      </p:pic>
      <p:pic>
        <p:nvPicPr>
          <p:cNvPr id="18" name="Picture 17" descr="D:\Siddharth\pics\Products\artistic n logo\Logos\SUNSHANT GOLF CITY LOGO copy.png"/>
          <p:cNvPicPr>
            <a:picLocks noChangeAspect="1" noChangeArrowheads="1"/>
          </p:cNvPicPr>
          <p:nvPr/>
        </p:nvPicPr>
        <p:blipFill>
          <a:blip r:embed="rId8" cstate="email"/>
          <a:srcRect/>
          <a:stretch>
            <a:fillRect/>
          </a:stretch>
        </p:blipFill>
        <p:spPr bwMode="auto">
          <a:xfrm>
            <a:off x="10479052" y="152400"/>
            <a:ext cx="2093948" cy="9144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1524000"/>
            <a:ext cx="11734800" cy="762000"/>
          </a:xfrm>
          <a:prstGeom prst="rect">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smtClean="0"/>
              <a:t>SUSHANT GOLF CITY – COMMERCIAL</a:t>
            </a:r>
            <a:endParaRPr lang="en-US" sz="2800" b="1" dirty="0"/>
          </a:p>
        </p:txBody>
      </p:sp>
      <p:pic>
        <p:nvPicPr>
          <p:cNvPr id="2050" name="Picture 2" descr="E:\pics\Products\Shopping Sqaure\IMG_2649 (Large).JPG"/>
          <p:cNvPicPr>
            <a:picLocks noChangeAspect="1" noChangeArrowheads="1"/>
          </p:cNvPicPr>
          <p:nvPr/>
        </p:nvPicPr>
        <p:blipFill>
          <a:blip r:embed="rId2" cstate="email"/>
          <a:srcRect/>
          <a:stretch>
            <a:fillRect/>
          </a:stretch>
        </p:blipFill>
        <p:spPr bwMode="auto">
          <a:xfrm>
            <a:off x="1281192" y="2743200"/>
            <a:ext cx="4041912" cy="2694608"/>
          </a:xfrm>
          <a:prstGeom prst="rect">
            <a:avLst/>
          </a:prstGeom>
          <a:ln w="127000" cap="sq">
            <a:solidFill>
              <a:srgbClr val="C000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sp>
        <p:nvSpPr>
          <p:cNvPr id="11" name="TextBox 10"/>
          <p:cNvSpPr txBox="1"/>
          <p:nvPr/>
        </p:nvSpPr>
        <p:spPr>
          <a:xfrm>
            <a:off x="1117896" y="5715000"/>
            <a:ext cx="4368504" cy="477054"/>
          </a:xfrm>
          <a:prstGeom prst="rect">
            <a:avLst/>
          </a:prstGeom>
          <a:noFill/>
        </p:spPr>
        <p:txBody>
          <a:bodyPr wrap="none" rtlCol="0">
            <a:spAutoFit/>
          </a:bodyPr>
          <a:lstStyle/>
          <a:p>
            <a:r>
              <a:rPr lang="en-US" b="1" dirty="0" smtClean="0"/>
              <a:t>Shopping Square, Sec-D1</a:t>
            </a:r>
            <a:endParaRPr lang="en-US" b="1" dirty="0"/>
          </a:p>
        </p:txBody>
      </p:sp>
      <p:pic>
        <p:nvPicPr>
          <p:cNvPr id="5" name="Picture 5" descr="D:\Siddharth\pics\Products\artistic n logo\Logos\API LOGO copy1.png"/>
          <p:cNvPicPr>
            <a:picLocks noChangeAspect="1" noChangeArrowheads="1"/>
          </p:cNvPicPr>
          <p:nvPr/>
        </p:nvPicPr>
        <p:blipFill>
          <a:blip r:embed="rId3" cstate="email"/>
          <a:srcRect/>
          <a:stretch>
            <a:fillRect/>
          </a:stretch>
        </p:blipFill>
        <p:spPr bwMode="auto">
          <a:xfrm>
            <a:off x="228600" y="228600"/>
            <a:ext cx="2514600" cy="702302"/>
          </a:xfrm>
          <a:prstGeom prst="rect">
            <a:avLst/>
          </a:prstGeom>
          <a:noFill/>
        </p:spPr>
      </p:pic>
      <p:pic>
        <p:nvPicPr>
          <p:cNvPr id="6" name="Picture 5" descr="D:\Siddharth\pics\Products\artistic n logo\Logos\SUNSHANT GOLF CITY LOGO copy.png"/>
          <p:cNvPicPr>
            <a:picLocks noChangeAspect="1" noChangeArrowheads="1"/>
          </p:cNvPicPr>
          <p:nvPr/>
        </p:nvPicPr>
        <p:blipFill>
          <a:blip r:embed="rId4" cstate="email"/>
          <a:srcRect/>
          <a:stretch>
            <a:fillRect/>
          </a:stretch>
        </p:blipFill>
        <p:spPr bwMode="auto">
          <a:xfrm>
            <a:off x="10479052" y="152400"/>
            <a:ext cx="2093948" cy="914400"/>
          </a:xfrm>
          <a:prstGeom prst="rect">
            <a:avLst/>
          </a:prstGeom>
          <a:noFill/>
        </p:spPr>
      </p:pic>
      <p:pic>
        <p:nvPicPr>
          <p:cNvPr id="7" name="Picture 2" descr="E:\pics\Products\Shopping Sqaure\IMG_2649 (Large).JPG"/>
          <p:cNvPicPr>
            <a:picLocks noChangeAspect="1" noChangeArrowheads="1"/>
          </p:cNvPicPr>
          <p:nvPr/>
        </p:nvPicPr>
        <p:blipFill>
          <a:blip r:embed="rId5" cstate="email"/>
          <a:stretch>
            <a:fillRect/>
          </a:stretch>
        </p:blipFill>
        <p:spPr bwMode="auto">
          <a:xfrm>
            <a:off x="6648840" y="2819400"/>
            <a:ext cx="4041912" cy="2273575"/>
          </a:xfrm>
          <a:prstGeom prst="rect">
            <a:avLst/>
          </a:prstGeom>
          <a:ln w="127000" cap="sq">
            <a:solidFill>
              <a:srgbClr val="C000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sp>
        <p:nvSpPr>
          <p:cNvPr id="10" name="TextBox 9"/>
          <p:cNvSpPr txBox="1"/>
          <p:nvPr/>
        </p:nvSpPr>
        <p:spPr>
          <a:xfrm>
            <a:off x="6485544" y="5410200"/>
            <a:ext cx="4368504" cy="861774"/>
          </a:xfrm>
          <a:prstGeom prst="rect">
            <a:avLst/>
          </a:prstGeom>
          <a:noFill/>
        </p:spPr>
        <p:txBody>
          <a:bodyPr wrap="none" rtlCol="0">
            <a:spAutoFit/>
          </a:bodyPr>
          <a:lstStyle/>
          <a:p>
            <a:pPr algn="ctr"/>
            <a:r>
              <a:rPr lang="en-US" b="1" dirty="0" smtClean="0"/>
              <a:t>Shopping Square, Sec-D2</a:t>
            </a:r>
          </a:p>
          <a:p>
            <a:pPr algn="ctr"/>
            <a:r>
              <a:rPr lang="en-US" b="1" dirty="0" smtClean="0"/>
              <a:t>(Under Construction)</a:t>
            </a:r>
            <a:endParaRPr lang="en-US" b="1" dirty="0"/>
          </a:p>
        </p:txBody>
      </p:sp>
      <p:pic>
        <p:nvPicPr>
          <p:cNvPr id="12" name="Picture 2" descr="E:\pics\Products\Shopping Sqaure\IMG_2649 (Large).JPG"/>
          <p:cNvPicPr>
            <a:picLocks noChangeAspect="1" noChangeArrowheads="1"/>
          </p:cNvPicPr>
          <p:nvPr/>
        </p:nvPicPr>
        <p:blipFill>
          <a:blip r:embed="rId6" cstate="email"/>
          <a:stretch>
            <a:fillRect/>
          </a:stretch>
        </p:blipFill>
        <p:spPr bwMode="auto">
          <a:xfrm>
            <a:off x="1883602" y="6769375"/>
            <a:ext cx="4084708" cy="2450826"/>
          </a:xfrm>
          <a:prstGeom prst="rect">
            <a:avLst/>
          </a:prstGeom>
          <a:ln w="127000" cap="sq">
            <a:solidFill>
              <a:srgbClr val="C000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sp>
        <p:nvSpPr>
          <p:cNvPr id="13" name="TextBox 12"/>
          <p:cNvSpPr txBox="1"/>
          <p:nvPr/>
        </p:nvSpPr>
        <p:spPr>
          <a:xfrm>
            <a:off x="6400800" y="7563900"/>
            <a:ext cx="2565126" cy="861774"/>
          </a:xfrm>
          <a:prstGeom prst="rect">
            <a:avLst/>
          </a:prstGeom>
          <a:noFill/>
        </p:spPr>
        <p:txBody>
          <a:bodyPr wrap="none" rtlCol="0">
            <a:spAutoFit/>
          </a:bodyPr>
          <a:lstStyle/>
          <a:p>
            <a:pPr algn="ctr"/>
            <a:r>
              <a:rPr lang="en-US" b="1" dirty="0" smtClean="0"/>
              <a:t>Platinum Mall</a:t>
            </a:r>
          </a:p>
          <a:p>
            <a:pPr algn="ctr"/>
            <a:r>
              <a:rPr lang="en-US" b="1" dirty="0" smtClean="0"/>
              <a:t>(New Launch)</a:t>
            </a:r>
            <a:endParaRPr lang="en-US"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1143000"/>
            <a:ext cx="11734800" cy="1219200"/>
          </a:xfrm>
          <a:prstGeom prst="rect">
            <a:avLst/>
          </a:prstGeom>
          <a:solidFill>
            <a:srgbClr val="E4E779"/>
          </a:solidFill>
          <a:ln>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smtClean="0">
                <a:solidFill>
                  <a:schemeClr val="tx1"/>
                </a:solidFill>
              </a:rPr>
              <a:t>Actual Photographs of some developed AMENITIES And FACILITIES</a:t>
            </a:r>
            <a:endParaRPr lang="en-US" sz="2800" b="1" dirty="0">
              <a:solidFill>
                <a:schemeClr val="tx1"/>
              </a:solidFill>
            </a:endParaRPr>
          </a:p>
        </p:txBody>
      </p:sp>
      <p:pic>
        <p:nvPicPr>
          <p:cNvPr id="3074" name="Picture 2" descr="E:\pics\Products\Allahbad Bank\1 small.jpg"/>
          <p:cNvPicPr>
            <a:picLocks noChangeAspect="1" noChangeArrowheads="1"/>
          </p:cNvPicPr>
          <p:nvPr/>
        </p:nvPicPr>
        <p:blipFill>
          <a:blip r:embed="rId2" cstate="email"/>
          <a:stretch>
            <a:fillRect/>
          </a:stretch>
        </p:blipFill>
        <p:spPr bwMode="auto">
          <a:xfrm>
            <a:off x="574040" y="2706530"/>
            <a:ext cx="2895600" cy="2703670"/>
          </a:xfrm>
          <a:prstGeom prst="rect">
            <a:avLst/>
          </a:prstGeom>
          <a:ln w="127000" cap="sq">
            <a:solidFill>
              <a:srgbClr val="E4E779">
                <a:alpha val="74000"/>
              </a:srgb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sp>
        <p:nvSpPr>
          <p:cNvPr id="10" name="TextBox 9"/>
          <p:cNvSpPr txBox="1"/>
          <p:nvPr/>
        </p:nvSpPr>
        <p:spPr>
          <a:xfrm>
            <a:off x="861106" y="5486400"/>
            <a:ext cx="2321469" cy="400110"/>
          </a:xfrm>
          <a:prstGeom prst="rect">
            <a:avLst/>
          </a:prstGeom>
          <a:noFill/>
        </p:spPr>
        <p:txBody>
          <a:bodyPr wrap="none" rtlCol="0">
            <a:spAutoFit/>
          </a:bodyPr>
          <a:lstStyle/>
          <a:p>
            <a:r>
              <a:rPr lang="en-US" sz="2000" b="1" dirty="0" smtClean="0"/>
              <a:t>Allahabad Bank</a:t>
            </a:r>
            <a:endParaRPr lang="en-US" sz="2000" b="1" dirty="0"/>
          </a:p>
        </p:txBody>
      </p:sp>
      <p:pic>
        <p:nvPicPr>
          <p:cNvPr id="3076" name="Picture 4" descr="E:\pics\Products\ATM BOB\ATM1.jpg"/>
          <p:cNvPicPr>
            <a:picLocks noChangeAspect="1" noChangeArrowheads="1"/>
          </p:cNvPicPr>
          <p:nvPr/>
        </p:nvPicPr>
        <p:blipFill>
          <a:blip r:embed="rId3" cstate="email"/>
          <a:srcRect/>
          <a:stretch>
            <a:fillRect/>
          </a:stretch>
        </p:blipFill>
        <p:spPr bwMode="auto">
          <a:xfrm>
            <a:off x="4191000" y="2667000"/>
            <a:ext cx="3581400" cy="2782731"/>
          </a:xfrm>
          <a:prstGeom prst="rect">
            <a:avLst/>
          </a:prstGeom>
          <a:ln w="127000" cap="sq">
            <a:solidFill>
              <a:srgbClr val="E4E779">
                <a:alpha val="74000"/>
              </a:srgb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3077" name="Picture 5" descr="E:\pics\Products\Fountains\Fountains (Large).JPG"/>
          <p:cNvPicPr>
            <a:picLocks noChangeAspect="1" noChangeArrowheads="1"/>
          </p:cNvPicPr>
          <p:nvPr/>
        </p:nvPicPr>
        <p:blipFill>
          <a:blip r:embed="rId4"/>
          <a:stretch>
            <a:fillRect/>
          </a:stretch>
        </p:blipFill>
        <p:spPr bwMode="auto">
          <a:xfrm>
            <a:off x="8153400" y="6019800"/>
            <a:ext cx="3729036" cy="2391660"/>
          </a:xfrm>
          <a:prstGeom prst="rect">
            <a:avLst/>
          </a:prstGeom>
          <a:ln w="127000" cap="sq">
            <a:solidFill>
              <a:srgbClr val="E4E779">
                <a:alpha val="74000"/>
              </a:srgb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3079" name="Picture 7" descr="E:\pics\Products\OlD Police Chowki\1 CHHOTA.jpg"/>
          <p:cNvPicPr>
            <a:picLocks noChangeAspect="1" noChangeArrowheads="1"/>
          </p:cNvPicPr>
          <p:nvPr/>
        </p:nvPicPr>
        <p:blipFill>
          <a:blip r:embed="rId5" cstate="email"/>
          <a:srcRect/>
          <a:stretch>
            <a:fillRect/>
          </a:stretch>
        </p:blipFill>
        <p:spPr bwMode="auto">
          <a:xfrm>
            <a:off x="4841240" y="6172200"/>
            <a:ext cx="2736642" cy="2501347"/>
          </a:xfrm>
          <a:prstGeom prst="rect">
            <a:avLst/>
          </a:prstGeom>
          <a:ln w="127000" cap="sq">
            <a:solidFill>
              <a:srgbClr val="E4E779">
                <a:alpha val="74000"/>
              </a:srgb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6" name="Picture 2" descr="E:\pics\Products\Parks\IMG_2680 (Medium).JPG"/>
          <p:cNvPicPr>
            <a:picLocks noChangeAspect="1" noChangeArrowheads="1"/>
          </p:cNvPicPr>
          <p:nvPr/>
        </p:nvPicPr>
        <p:blipFill>
          <a:blip r:embed="rId6" cstate="email"/>
          <a:stretch>
            <a:fillRect/>
          </a:stretch>
        </p:blipFill>
        <p:spPr bwMode="auto">
          <a:xfrm>
            <a:off x="533400" y="6248400"/>
            <a:ext cx="3733800" cy="2489200"/>
          </a:xfrm>
          <a:prstGeom prst="rect">
            <a:avLst/>
          </a:prstGeom>
          <a:ln w="127000" cap="sq">
            <a:solidFill>
              <a:srgbClr val="E4E779">
                <a:alpha val="74000"/>
              </a:srgb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sp>
        <p:nvSpPr>
          <p:cNvPr id="18" name="TextBox 17"/>
          <p:cNvSpPr txBox="1"/>
          <p:nvPr/>
        </p:nvSpPr>
        <p:spPr>
          <a:xfrm>
            <a:off x="5115117" y="5486400"/>
            <a:ext cx="1500732" cy="400110"/>
          </a:xfrm>
          <a:prstGeom prst="rect">
            <a:avLst/>
          </a:prstGeom>
          <a:noFill/>
        </p:spPr>
        <p:txBody>
          <a:bodyPr wrap="none" rtlCol="0">
            <a:spAutoFit/>
          </a:bodyPr>
          <a:lstStyle/>
          <a:p>
            <a:r>
              <a:rPr lang="en-US" sz="2000" b="1" dirty="0" smtClean="0"/>
              <a:t>BOB ATM</a:t>
            </a:r>
            <a:endParaRPr lang="en-US" sz="2000" b="1" dirty="0"/>
          </a:p>
        </p:txBody>
      </p:sp>
      <p:sp>
        <p:nvSpPr>
          <p:cNvPr id="19" name="TextBox 18"/>
          <p:cNvSpPr txBox="1"/>
          <p:nvPr/>
        </p:nvSpPr>
        <p:spPr>
          <a:xfrm>
            <a:off x="7848600" y="8585537"/>
            <a:ext cx="4426212" cy="1015663"/>
          </a:xfrm>
          <a:prstGeom prst="rect">
            <a:avLst/>
          </a:prstGeom>
          <a:noFill/>
        </p:spPr>
        <p:txBody>
          <a:bodyPr wrap="none" rtlCol="0">
            <a:spAutoFit/>
          </a:bodyPr>
          <a:lstStyle/>
          <a:p>
            <a:pPr algn="ctr"/>
            <a:r>
              <a:rPr lang="en-US" sz="2000" b="1" dirty="0" smtClean="0"/>
              <a:t>Palms Golf Club &amp; Resort</a:t>
            </a:r>
          </a:p>
          <a:p>
            <a:pPr algn="ctr"/>
            <a:r>
              <a:rPr lang="en-US" sz="2000" b="1" dirty="0" smtClean="0"/>
              <a:t>(International Standard 18-hole</a:t>
            </a:r>
          </a:p>
          <a:p>
            <a:pPr algn="ctr"/>
            <a:r>
              <a:rPr lang="en-US" sz="2000" b="1" dirty="0" smtClean="0"/>
              <a:t>Championship Golf Course)</a:t>
            </a:r>
            <a:endParaRPr lang="en-US" sz="2000" b="1" dirty="0"/>
          </a:p>
        </p:txBody>
      </p:sp>
      <p:sp>
        <p:nvSpPr>
          <p:cNvPr id="20" name="TextBox 19"/>
          <p:cNvSpPr txBox="1"/>
          <p:nvPr/>
        </p:nvSpPr>
        <p:spPr>
          <a:xfrm>
            <a:off x="934995" y="8750854"/>
            <a:ext cx="2930610" cy="400110"/>
          </a:xfrm>
          <a:prstGeom prst="rect">
            <a:avLst/>
          </a:prstGeom>
          <a:noFill/>
        </p:spPr>
        <p:txBody>
          <a:bodyPr wrap="none" rtlCol="0">
            <a:spAutoFit/>
          </a:bodyPr>
          <a:lstStyle/>
          <a:p>
            <a:r>
              <a:rPr lang="en-US" sz="2000" b="1" dirty="0" smtClean="0"/>
              <a:t>Best Price - Walmart</a:t>
            </a:r>
            <a:endParaRPr lang="en-US" sz="2000" b="1" dirty="0"/>
          </a:p>
        </p:txBody>
      </p:sp>
      <p:sp>
        <p:nvSpPr>
          <p:cNvPr id="21" name="TextBox 20"/>
          <p:cNvSpPr txBox="1"/>
          <p:nvPr/>
        </p:nvSpPr>
        <p:spPr>
          <a:xfrm>
            <a:off x="5068864" y="8680727"/>
            <a:ext cx="2109873" cy="400110"/>
          </a:xfrm>
          <a:prstGeom prst="rect">
            <a:avLst/>
          </a:prstGeom>
          <a:noFill/>
        </p:spPr>
        <p:txBody>
          <a:bodyPr wrap="none" rtlCol="0">
            <a:spAutoFit/>
          </a:bodyPr>
          <a:lstStyle/>
          <a:p>
            <a:r>
              <a:rPr lang="en-US" sz="2000" b="1" dirty="0" smtClean="0"/>
              <a:t>Police Chowki</a:t>
            </a:r>
            <a:endParaRPr lang="en-US" sz="2000" b="1" dirty="0"/>
          </a:p>
        </p:txBody>
      </p:sp>
      <p:pic>
        <p:nvPicPr>
          <p:cNvPr id="15" name="Picture 6" descr="E:\pics\Products\ISKCON\IMG_2721 small.jpg"/>
          <p:cNvPicPr>
            <a:picLocks noChangeAspect="1" noChangeArrowheads="1"/>
          </p:cNvPicPr>
          <p:nvPr/>
        </p:nvPicPr>
        <p:blipFill>
          <a:blip r:embed="rId7" cstate="email"/>
          <a:srcRect/>
          <a:stretch>
            <a:fillRect/>
          </a:stretch>
        </p:blipFill>
        <p:spPr bwMode="auto">
          <a:xfrm>
            <a:off x="8458200" y="2667000"/>
            <a:ext cx="3196829" cy="2131219"/>
          </a:xfrm>
          <a:prstGeom prst="rect">
            <a:avLst/>
          </a:prstGeom>
          <a:ln w="127000" cap="sq">
            <a:solidFill>
              <a:srgbClr val="E4E779">
                <a:alpha val="76000"/>
              </a:srgb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sp>
        <p:nvSpPr>
          <p:cNvPr id="22" name="TextBox 21"/>
          <p:cNvSpPr txBox="1"/>
          <p:nvPr/>
        </p:nvSpPr>
        <p:spPr>
          <a:xfrm>
            <a:off x="8863018" y="4953000"/>
            <a:ext cx="2387192" cy="707886"/>
          </a:xfrm>
          <a:prstGeom prst="rect">
            <a:avLst/>
          </a:prstGeom>
          <a:noFill/>
        </p:spPr>
        <p:txBody>
          <a:bodyPr wrap="none" rtlCol="0">
            <a:spAutoFit/>
          </a:bodyPr>
          <a:lstStyle/>
          <a:p>
            <a:r>
              <a:rPr lang="en-US" sz="2000" b="1" dirty="0" smtClean="0"/>
              <a:t>Ansal ISKCON</a:t>
            </a:r>
          </a:p>
          <a:p>
            <a:pPr algn="ctr"/>
            <a:r>
              <a:rPr lang="en-US" sz="2000" b="1" dirty="0" smtClean="0"/>
              <a:t>Spiritual Centre</a:t>
            </a:r>
            <a:endParaRPr lang="en-US" sz="2000" b="1" dirty="0"/>
          </a:p>
        </p:txBody>
      </p:sp>
      <p:pic>
        <p:nvPicPr>
          <p:cNvPr id="23" name="Picture 5" descr="D:\Siddharth\pics\Products\artistic n logo\Logos\API LOGO copy1.png"/>
          <p:cNvPicPr>
            <a:picLocks noChangeAspect="1" noChangeArrowheads="1"/>
          </p:cNvPicPr>
          <p:nvPr/>
        </p:nvPicPr>
        <p:blipFill>
          <a:blip r:embed="rId8" cstate="email"/>
          <a:srcRect/>
          <a:stretch>
            <a:fillRect/>
          </a:stretch>
        </p:blipFill>
        <p:spPr bwMode="auto">
          <a:xfrm>
            <a:off x="228600" y="228600"/>
            <a:ext cx="2514600" cy="702302"/>
          </a:xfrm>
          <a:prstGeom prst="rect">
            <a:avLst/>
          </a:prstGeom>
          <a:noFill/>
        </p:spPr>
      </p:pic>
      <p:pic>
        <p:nvPicPr>
          <p:cNvPr id="24" name="Picture 23" descr="D:\Siddharth\pics\Products\artistic n logo\Logos\SUNSHANT GOLF CITY LOGO copy.png"/>
          <p:cNvPicPr>
            <a:picLocks noChangeAspect="1" noChangeArrowheads="1"/>
          </p:cNvPicPr>
          <p:nvPr/>
        </p:nvPicPr>
        <p:blipFill>
          <a:blip r:embed="rId9" cstate="email"/>
          <a:srcRect/>
          <a:stretch>
            <a:fillRect/>
          </a:stretch>
        </p:blipFill>
        <p:spPr bwMode="auto">
          <a:xfrm>
            <a:off x="10479052" y="152400"/>
            <a:ext cx="2093948" cy="9144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09600"/>
            <a:ext cx="1721946" cy="477054"/>
          </a:xfrm>
          <a:prstGeom prst="rect">
            <a:avLst/>
          </a:prstGeom>
          <a:noFill/>
        </p:spPr>
        <p:txBody>
          <a:bodyPr wrap="none" rtlCol="0">
            <a:spAutoFit/>
          </a:bodyPr>
          <a:lstStyle/>
          <a:p>
            <a:r>
              <a:rPr lang="en-US" b="1" dirty="0" smtClean="0"/>
              <a:t>Economy</a:t>
            </a:r>
            <a:endParaRPr lang="en-US" b="1" dirty="0"/>
          </a:p>
        </p:txBody>
      </p:sp>
      <p:sp>
        <p:nvSpPr>
          <p:cNvPr id="3" name="TextBox 2"/>
          <p:cNvSpPr txBox="1"/>
          <p:nvPr/>
        </p:nvSpPr>
        <p:spPr>
          <a:xfrm>
            <a:off x="609600" y="1371600"/>
            <a:ext cx="8686800" cy="8233023"/>
          </a:xfrm>
          <a:prstGeom prst="rect">
            <a:avLst/>
          </a:prstGeom>
          <a:noFill/>
        </p:spPr>
        <p:txBody>
          <a:bodyPr wrap="square" rtlCol="0">
            <a:spAutoFit/>
          </a:bodyPr>
          <a:lstStyle/>
          <a:p>
            <a:pPr marL="231775" indent="-231775" algn="just">
              <a:buFont typeface="Arial" pitchFamily="34" charset="0"/>
              <a:buChar char="•"/>
            </a:pPr>
            <a:r>
              <a:rPr lang="en-US" sz="1600" dirty="0" smtClean="0"/>
              <a:t>The </a:t>
            </a:r>
            <a:r>
              <a:rPr lang="en-US" sz="1600" b="1" dirty="0" smtClean="0"/>
              <a:t>major industries </a:t>
            </a:r>
            <a:r>
              <a:rPr lang="en-US" sz="1600" dirty="0" smtClean="0"/>
              <a:t>in the Lucknow Urban Agglomeration include </a:t>
            </a:r>
            <a:r>
              <a:rPr lang="en-US" sz="1600" b="1" dirty="0" smtClean="0"/>
              <a:t>aeronautics, machine tools, distillery chemicals, furniture and Chikan embroidery</a:t>
            </a:r>
            <a:r>
              <a:rPr lang="en-US" sz="1600" dirty="0" smtClean="0"/>
              <a:t>.</a:t>
            </a:r>
          </a:p>
          <a:p>
            <a:pPr algn="just"/>
            <a:endParaRPr lang="en-US" sz="1400" dirty="0" smtClean="0"/>
          </a:p>
          <a:p>
            <a:pPr marL="231775" indent="-231775" algn="just">
              <a:buFont typeface="Arial" pitchFamily="34" charset="0"/>
              <a:buChar char="•"/>
            </a:pPr>
            <a:r>
              <a:rPr lang="en-US" sz="1600" dirty="0" smtClean="0"/>
              <a:t>Lucknow is also a </a:t>
            </a:r>
            <a:r>
              <a:rPr lang="en-US" sz="1600" b="1" dirty="0" smtClean="0"/>
              <a:t>major centre for research and development </a:t>
            </a:r>
            <a:r>
              <a:rPr lang="en-US" sz="1600" dirty="0" smtClean="0"/>
              <a:t>as home to the prominent R&amp;D centres of the </a:t>
            </a:r>
            <a:r>
              <a:rPr lang="en-US" sz="1600" b="1" dirty="0" smtClean="0"/>
              <a:t>National Milk Grid of the National Dairy Development Board, the Central Institute of Medical and Aromatic Plants, the National Handloom Development Corporation and U.P. Export Corporation</a:t>
            </a:r>
            <a:r>
              <a:rPr lang="en-US" sz="1600" dirty="0" smtClean="0"/>
              <a:t>.</a:t>
            </a:r>
          </a:p>
          <a:p>
            <a:pPr algn="just">
              <a:buFont typeface="Arial" pitchFamily="34" charset="0"/>
              <a:buChar char="•"/>
            </a:pPr>
            <a:endParaRPr lang="en-US" sz="1400" dirty="0" smtClean="0"/>
          </a:p>
          <a:p>
            <a:pPr marL="231775" indent="-231775" algn="just">
              <a:buFont typeface="Arial" pitchFamily="34" charset="0"/>
              <a:buChar char="•"/>
            </a:pPr>
            <a:r>
              <a:rPr lang="en-US" sz="1600" b="1" dirty="0" smtClean="0"/>
              <a:t>Ranked sixth </a:t>
            </a:r>
            <a:r>
              <a:rPr lang="en-US" sz="1600" dirty="0" smtClean="0"/>
              <a:t>in a list of the </a:t>
            </a:r>
            <a:r>
              <a:rPr lang="en-US" sz="1600" b="1" dirty="0" smtClean="0"/>
              <a:t>ten fastest growing job-creating cities in India </a:t>
            </a:r>
            <a:r>
              <a:rPr lang="en-US" sz="1600" dirty="0" smtClean="0"/>
              <a:t>according to a study conducted by Assocham Placement </a:t>
            </a:r>
            <a:r>
              <a:rPr lang="en-US" sz="1600" dirty="0" smtClean="0"/>
              <a:t>Pattern.</a:t>
            </a:r>
          </a:p>
          <a:p>
            <a:pPr marL="231775" indent="-231775" algn="just">
              <a:buFont typeface="Arial" pitchFamily="34" charset="0"/>
              <a:buChar char="•"/>
            </a:pPr>
            <a:endParaRPr lang="en-US" sz="1000" dirty="0" smtClean="0"/>
          </a:p>
          <a:p>
            <a:pPr marL="231775" indent="-231775" algn="just">
              <a:buFont typeface="Arial" pitchFamily="34" charset="0"/>
              <a:buChar char="•"/>
            </a:pPr>
            <a:r>
              <a:rPr lang="en-US" sz="1600" dirty="0" smtClean="0"/>
              <a:t>Lucknow is </a:t>
            </a:r>
            <a:r>
              <a:rPr lang="en-US" sz="1600" b="1" dirty="0" smtClean="0"/>
              <a:t>among the top 15 cities </a:t>
            </a:r>
            <a:r>
              <a:rPr lang="en-US" sz="1600" dirty="0" smtClean="0"/>
              <a:t>of India by </a:t>
            </a:r>
            <a:r>
              <a:rPr lang="en-US" sz="1600" dirty="0" smtClean="0"/>
              <a:t>GDP.</a:t>
            </a:r>
          </a:p>
          <a:p>
            <a:pPr algn="just">
              <a:buFont typeface="Arial" pitchFamily="34" charset="0"/>
              <a:buChar char="•"/>
            </a:pPr>
            <a:endParaRPr lang="en-US" sz="1100" dirty="0" smtClean="0"/>
          </a:p>
          <a:p>
            <a:pPr marL="231775" indent="-231775" algn="just">
              <a:buFont typeface="Arial" pitchFamily="34" charset="0"/>
              <a:buChar char="•"/>
            </a:pPr>
            <a:r>
              <a:rPr lang="en-US" sz="1600" dirty="0" smtClean="0"/>
              <a:t>Lucknow </a:t>
            </a:r>
            <a:r>
              <a:rPr lang="en-US" sz="1600" b="1" dirty="0" smtClean="0"/>
              <a:t>is a growing IT hub with software and IT companies </a:t>
            </a:r>
            <a:r>
              <a:rPr lang="en-US" sz="1600" dirty="0" smtClean="0"/>
              <a:t>resident in the </a:t>
            </a:r>
            <a:r>
              <a:rPr lang="en-US" sz="1600" dirty="0" smtClean="0"/>
              <a:t>city.</a:t>
            </a:r>
          </a:p>
          <a:p>
            <a:pPr marL="804863" lvl="1" indent="-165100" algn="just">
              <a:buFont typeface="Arial" pitchFamily="34" charset="0"/>
              <a:buChar char="•"/>
            </a:pPr>
            <a:r>
              <a:rPr lang="en-US" sz="1600" b="1" dirty="0" smtClean="0"/>
              <a:t>Tata Consultancy Services</a:t>
            </a:r>
            <a:r>
              <a:rPr lang="en-US" sz="1600" dirty="0" smtClean="0"/>
              <a:t> is one of the major companies with its campus in Gomti Nagar, which also is the </a:t>
            </a:r>
            <a:r>
              <a:rPr lang="en-US" sz="1600" b="1" dirty="0" smtClean="0"/>
              <a:t>second-largest such establishment </a:t>
            </a:r>
            <a:r>
              <a:rPr lang="en-US" sz="1600" dirty="0" smtClean="0"/>
              <a:t>in Uttar </a:t>
            </a:r>
            <a:r>
              <a:rPr lang="en-US" sz="1600" dirty="0" smtClean="0"/>
              <a:t>Pradesh.</a:t>
            </a:r>
          </a:p>
          <a:p>
            <a:pPr marL="804863" lvl="1" indent="-165100" algn="just">
              <a:buFont typeface="Arial" pitchFamily="34" charset="0"/>
              <a:buChar char="•"/>
            </a:pPr>
            <a:r>
              <a:rPr lang="en-US" sz="1600" b="1" dirty="0" smtClean="0"/>
              <a:t>HCL </a:t>
            </a:r>
            <a:r>
              <a:rPr lang="en-US" sz="1600" b="1" dirty="0" smtClean="0"/>
              <a:t>Technologies</a:t>
            </a:r>
            <a:r>
              <a:rPr lang="en-US" sz="1600" dirty="0" smtClean="0"/>
              <a:t> also started its training program with 150 candidates in April 2016 at HCL Lucknow campus</a:t>
            </a:r>
            <a:r>
              <a:rPr lang="en-US" sz="1600" dirty="0" smtClean="0"/>
              <a:t>.</a:t>
            </a:r>
          </a:p>
          <a:p>
            <a:pPr marL="804863" lvl="1" indent="-165100" algn="just">
              <a:buFont typeface="Arial" pitchFamily="34" charset="0"/>
              <a:buChar char="•"/>
            </a:pPr>
            <a:r>
              <a:rPr lang="en-US" sz="1600" baseline="30000" dirty="0" smtClean="0"/>
              <a:t> </a:t>
            </a:r>
            <a:r>
              <a:rPr lang="en-US" sz="1600" dirty="0" smtClean="0"/>
              <a:t>The </a:t>
            </a:r>
            <a:r>
              <a:rPr lang="en-US" sz="1600" dirty="0" smtClean="0"/>
              <a:t>city is also home to a </a:t>
            </a:r>
            <a:r>
              <a:rPr lang="en-US" sz="1600" b="1" dirty="0" smtClean="0"/>
              <a:t>number of important national and state level headquarters </a:t>
            </a:r>
            <a:r>
              <a:rPr lang="en-US" sz="1600" dirty="0" smtClean="0"/>
              <a:t>for companies including </a:t>
            </a:r>
            <a:r>
              <a:rPr lang="en-US" sz="1600" b="1" dirty="0" smtClean="0"/>
              <a:t>Sony Corporation and Reliance </a:t>
            </a:r>
            <a:r>
              <a:rPr lang="en-US" sz="1600" b="1" dirty="0" smtClean="0"/>
              <a:t>Retail</a:t>
            </a:r>
            <a:r>
              <a:rPr lang="en-US" sz="1600" dirty="0" smtClean="0"/>
              <a:t>.</a:t>
            </a:r>
          </a:p>
          <a:p>
            <a:pPr marL="804863" lvl="1" indent="-165100" algn="just">
              <a:buFont typeface="Arial" pitchFamily="34" charset="0"/>
              <a:buChar char="•"/>
            </a:pPr>
            <a:r>
              <a:rPr lang="en-US" sz="1600" dirty="0" smtClean="0"/>
              <a:t>A </a:t>
            </a:r>
            <a:r>
              <a:rPr lang="en-US" sz="1600" dirty="0" smtClean="0"/>
              <a:t>sprawling </a:t>
            </a:r>
            <a:r>
              <a:rPr lang="en-US" sz="1600" b="1" dirty="0" smtClean="0"/>
              <a:t>100 acres (40 ha) IT city </a:t>
            </a:r>
            <a:r>
              <a:rPr lang="en-US" sz="1600" dirty="0" smtClean="0"/>
              <a:t>is planned by the state government at the Chak Ganjaria farms site on the road to Sultanpur and they have already approved special economic zone status for the project, which is </a:t>
            </a:r>
            <a:r>
              <a:rPr lang="en-US" sz="1600" b="1" dirty="0" smtClean="0"/>
              <a:t>expected to create thousands of job opportunities </a:t>
            </a:r>
            <a:r>
              <a:rPr lang="en-US" sz="1600" dirty="0" smtClean="0"/>
              <a:t>in the </a:t>
            </a:r>
            <a:r>
              <a:rPr lang="en-US" sz="1600" dirty="0" smtClean="0"/>
              <a:t>state.</a:t>
            </a:r>
          </a:p>
          <a:p>
            <a:pPr marL="804863" lvl="1" indent="-165100" algn="just">
              <a:buFont typeface="Arial" pitchFamily="34" charset="0"/>
              <a:buChar char="•"/>
            </a:pPr>
            <a:endParaRPr lang="en-US" sz="1600" dirty="0" smtClean="0"/>
          </a:p>
          <a:p>
            <a:pPr marL="230188" indent="-231775" algn="just">
              <a:buFont typeface="Arial" pitchFamily="34" charset="0"/>
              <a:buChar char="•"/>
            </a:pPr>
            <a:r>
              <a:rPr lang="en-US" sz="1600" dirty="0" smtClean="0"/>
              <a:t>The city has </a:t>
            </a:r>
            <a:r>
              <a:rPr lang="en-US" sz="1600" b="1" dirty="0" smtClean="0"/>
              <a:t>enormous potential </a:t>
            </a:r>
            <a:r>
              <a:rPr lang="en-US" sz="1600" dirty="0" smtClean="0"/>
              <a:t>in the handicrafts sector and accounts for </a:t>
            </a:r>
            <a:r>
              <a:rPr lang="en-US" sz="1600" b="1" dirty="0" smtClean="0"/>
              <a:t>60 percent of total exports </a:t>
            </a:r>
            <a:r>
              <a:rPr lang="en-US" sz="1600" dirty="0" smtClean="0"/>
              <a:t>from the </a:t>
            </a:r>
            <a:r>
              <a:rPr lang="en-US" sz="1600" dirty="0" smtClean="0"/>
              <a:t>state. Major </a:t>
            </a:r>
            <a:r>
              <a:rPr lang="en-US" sz="1600" dirty="0" smtClean="0"/>
              <a:t>export items are marble products, handicrafts, art pieces, gems, jewellery, textiles, electronics, software products, computers, hardware products, apparel, brass products, silk, leather goods, glass items and </a:t>
            </a:r>
            <a:r>
              <a:rPr lang="en-US" sz="1600" dirty="0" smtClean="0"/>
              <a:t>chemicals.</a:t>
            </a:r>
          </a:p>
        </p:txBody>
      </p:sp>
      <p:pic>
        <p:nvPicPr>
          <p:cNvPr id="2050" name="Picture 2" descr="D:\Siddharth\graphic\may 2016\ppt\TCS.jpg"/>
          <p:cNvPicPr>
            <a:picLocks noChangeAspect="1" noChangeArrowheads="1"/>
          </p:cNvPicPr>
          <p:nvPr/>
        </p:nvPicPr>
        <p:blipFill>
          <a:blip r:embed="rId2" cstate="email"/>
          <a:srcRect/>
          <a:stretch>
            <a:fillRect/>
          </a:stretch>
        </p:blipFill>
        <p:spPr bwMode="auto">
          <a:xfrm>
            <a:off x="9448800" y="1066800"/>
            <a:ext cx="2946400" cy="2209800"/>
          </a:xfrm>
          <a:prstGeom prst="rect">
            <a:avLst/>
          </a:prstGeom>
          <a:noFill/>
          <a:ln w="28575">
            <a:solidFill>
              <a:srgbClr val="002060"/>
            </a:solidFill>
          </a:ln>
        </p:spPr>
      </p:pic>
      <p:pic>
        <p:nvPicPr>
          <p:cNvPr id="2051" name="Picture 3" descr="D:\Siddharth\graphic\may 2016\ppt\hcl-technologies.jpg"/>
          <p:cNvPicPr>
            <a:picLocks noChangeAspect="1" noChangeArrowheads="1"/>
          </p:cNvPicPr>
          <p:nvPr/>
        </p:nvPicPr>
        <p:blipFill>
          <a:blip r:embed="rId3" cstate="email"/>
          <a:srcRect/>
          <a:stretch>
            <a:fillRect/>
          </a:stretch>
        </p:blipFill>
        <p:spPr bwMode="auto">
          <a:xfrm>
            <a:off x="9448800" y="4038600"/>
            <a:ext cx="2971800" cy="1981200"/>
          </a:xfrm>
          <a:prstGeom prst="rect">
            <a:avLst/>
          </a:prstGeom>
          <a:noFill/>
          <a:ln w="28575">
            <a:solidFill>
              <a:srgbClr val="002060"/>
            </a:solidFill>
          </a:ln>
        </p:spPr>
      </p:pic>
      <p:pic>
        <p:nvPicPr>
          <p:cNvPr id="2052" name="Picture 4" descr="D:\Siddharth\graphic\may 2016\ppt\CIMAP.JPG"/>
          <p:cNvPicPr>
            <a:picLocks noChangeAspect="1" noChangeArrowheads="1"/>
          </p:cNvPicPr>
          <p:nvPr/>
        </p:nvPicPr>
        <p:blipFill>
          <a:blip r:embed="rId4"/>
          <a:srcRect/>
          <a:stretch>
            <a:fillRect/>
          </a:stretch>
        </p:blipFill>
        <p:spPr bwMode="auto">
          <a:xfrm>
            <a:off x="9372600" y="6934200"/>
            <a:ext cx="3124200" cy="1457325"/>
          </a:xfrm>
          <a:prstGeom prst="rect">
            <a:avLst/>
          </a:prstGeom>
          <a:noFill/>
          <a:ln w="28575">
            <a:solidFill>
              <a:srgbClr val="002060"/>
            </a:solidFill>
          </a:ln>
        </p:spPr>
      </p:pic>
      <p:sp>
        <p:nvSpPr>
          <p:cNvPr id="7" name="TextBox 6"/>
          <p:cNvSpPr txBox="1"/>
          <p:nvPr/>
        </p:nvSpPr>
        <p:spPr>
          <a:xfrm>
            <a:off x="9753600" y="3352800"/>
            <a:ext cx="2316660" cy="276999"/>
          </a:xfrm>
          <a:prstGeom prst="rect">
            <a:avLst/>
          </a:prstGeom>
          <a:noFill/>
        </p:spPr>
        <p:txBody>
          <a:bodyPr wrap="none" rtlCol="0">
            <a:spAutoFit/>
          </a:bodyPr>
          <a:lstStyle/>
          <a:p>
            <a:r>
              <a:rPr lang="en-US" sz="1200" b="1" dirty="0" smtClean="0"/>
              <a:t>Tata Consultancy Services</a:t>
            </a:r>
            <a:endParaRPr lang="en-US" sz="1200" b="1" dirty="0"/>
          </a:p>
        </p:txBody>
      </p:sp>
      <p:sp>
        <p:nvSpPr>
          <p:cNvPr id="8" name="TextBox 7"/>
          <p:cNvSpPr txBox="1"/>
          <p:nvPr/>
        </p:nvSpPr>
        <p:spPr>
          <a:xfrm>
            <a:off x="10083386" y="6096000"/>
            <a:ext cx="1651414" cy="276999"/>
          </a:xfrm>
          <a:prstGeom prst="rect">
            <a:avLst/>
          </a:prstGeom>
          <a:noFill/>
        </p:spPr>
        <p:txBody>
          <a:bodyPr wrap="none" rtlCol="0">
            <a:spAutoFit/>
          </a:bodyPr>
          <a:lstStyle/>
          <a:p>
            <a:r>
              <a:rPr lang="en-US" sz="1200" b="1" dirty="0" smtClean="0"/>
              <a:t>HCL Technologies</a:t>
            </a:r>
            <a:endParaRPr lang="en-US" sz="1200" b="1" dirty="0"/>
          </a:p>
        </p:txBody>
      </p:sp>
      <p:sp>
        <p:nvSpPr>
          <p:cNvPr id="9" name="TextBox 8"/>
          <p:cNvSpPr txBox="1"/>
          <p:nvPr/>
        </p:nvSpPr>
        <p:spPr>
          <a:xfrm>
            <a:off x="9726677" y="8458200"/>
            <a:ext cx="2416046" cy="461665"/>
          </a:xfrm>
          <a:prstGeom prst="rect">
            <a:avLst/>
          </a:prstGeom>
          <a:noFill/>
        </p:spPr>
        <p:txBody>
          <a:bodyPr wrap="none" rtlCol="0">
            <a:spAutoFit/>
          </a:bodyPr>
          <a:lstStyle/>
          <a:p>
            <a:pPr algn="ctr"/>
            <a:r>
              <a:rPr lang="en-US" sz="1200" b="1" dirty="0" smtClean="0"/>
              <a:t>Central Institute of Medical</a:t>
            </a:r>
          </a:p>
          <a:p>
            <a:pPr algn="ctr"/>
            <a:r>
              <a:rPr lang="en-US" sz="1200" b="1" dirty="0" smtClean="0"/>
              <a:t>And Aromatic Plants</a:t>
            </a:r>
            <a:endParaRPr lang="en-US" sz="12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143000"/>
            <a:ext cx="11734800" cy="914400"/>
          </a:xfrm>
          <a:prstGeom prst="rect">
            <a:avLst/>
          </a:prstGeom>
          <a:solidFill>
            <a:srgbClr val="7030A0"/>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smtClean="0">
                <a:solidFill>
                  <a:schemeClr val="bg1"/>
                </a:solidFill>
              </a:rPr>
              <a:t>Actual Photographs of  Education Institutes in townships</a:t>
            </a:r>
            <a:endParaRPr lang="en-US" sz="2800" b="1" dirty="0">
              <a:solidFill>
                <a:schemeClr val="bg1"/>
              </a:solidFill>
            </a:endParaRPr>
          </a:p>
        </p:txBody>
      </p:sp>
      <p:pic>
        <p:nvPicPr>
          <p:cNvPr id="1027" name="Picture 3" descr="E:\pics\Products\Post Office\1 chhota.jpg"/>
          <p:cNvPicPr>
            <a:picLocks noChangeAspect="1" noChangeArrowheads="1"/>
          </p:cNvPicPr>
          <p:nvPr/>
        </p:nvPicPr>
        <p:blipFill>
          <a:blip r:embed="rId2" cstate="email"/>
          <a:stretch>
            <a:fillRect/>
          </a:stretch>
        </p:blipFill>
        <p:spPr bwMode="auto">
          <a:xfrm>
            <a:off x="3980115" y="2342346"/>
            <a:ext cx="3290148" cy="2209800"/>
          </a:xfrm>
          <a:prstGeom prst="rect">
            <a:avLst/>
          </a:prstGeom>
          <a:ln w="127000" cap="sq">
            <a:solidFill>
              <a:srgbClr val="7030A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031" name="Picture 7" descr="E:\pics\Products\Amenities\GD Goenka\GD Goenka (Large)1.jpg"/>
          <p:cNvPicPr>
            <a:picLocks noChangeAspect="1" noChangeArrowheads="1"/>
          </p:cNvPicPr>
          <p:nvPr/>
        </p:nvPicPr>
        <p:blipFill>
          <a:blip r:embed="rId3" cstate="email"/>
          <a:stretch>
            <a:fillRect/>
          </a:stretch>
        </p:blipFill>
        <p:spPr bwMode="auto">
          <a:xfrm>
            <a:off x="7696200" y="2266146"/>
            <a:ext cx="4114799" cy="2341179"/>
          </a:xfrm>
          <a:prstGeom prst="rect">
            <a:avLst/>
          </a:prstGeom>
          <a:ln w="127000" cap="sq">
            <a:solidFill>
              <a:srgbClr val="7030A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sp>
        <p:nvSpPr>
          <p:cNvPr id="16" name="TextBox 15"/>
          <p:cNvSpPr txBox="1"/>
          <p:nvPr/>
        </p:nvSpPr>
        <p:spPr>
          <a:xfrm>
            <a:off x="7968910" y="4800600"/>
            <a:ext cx="3613490" cy="707886"/>
          </a:xfrm>
          <a:prstGeom prst="rect">
            <a:avLst/>
          </a:prstGeom>
          <a:noFill/>
        </p:spPr>
        <p:txBody>
          <a:bodyPr wrap="none" rtlCol="0">
            <a:spAutoFit/>
          </a:bodyPr>
          <a:lstStyle/>
          <a:p>
            <a:r>
              <a:rPr lang="en-US" sz="2000" b="1" dirty="0" smtClean="0"/>
              <a:t>GD Goenka Public School</a:t>
            </a:r>
          </a:p>
          <a:p>
            <a:pPr algn="ctr"/>
            <a:r>
              <a:rPr lang="en-US" sz="2000" b="1" dirty="0" smtClean="0"/>
              <a:t>(17010.47 sq.mt.)</a:t>
            </a:r>
            <a:endParaRPr lang="en-US" sz="2000" b="1" dirty="0"/>
          </a:p>
        </p:txBody>
      </p:sp>
      <p:sp>
        <p:nvSpPr>
          <p:cNvPr id="17" name="TextBox 16"/>
          <p:cNvSpPr txBox="1"/>
          <p:nvPr/>
        </p:nvSpPr>
        <p:spPr>
          <a:xfrm>
            <a:off x="4016644" y="4724400"/>
            <a:ext cx="3222356" cy="707886"/>
          </a:xfrm>
          <a:prstGeom prst="rect">
            <a:avLst/>
          </a:prstGeom>
          <a:noFill/>
        </p:spPr>
        <p:txBody>
          <a:bodyPr wrap="none" rtlCol="0">
            <a:spAutoFit/>
          </a:bodyPr>
          <a:lstStyle/>
          <a:p>
            <a:pPr algn="ctr"/>
            <a:r>
              <a:rPr lang="en-US" sz="2000" b="1" dirty="0" smtClean="0"/>
              <a:t>Kunkapsskolan School</a:t>
            </a:r>
          </a:p>
          <a:p>
            <a:pPr algn="ctr"/>
            <a:r>
              <a:rPr lang="en-US" sz="2000" b="1" dirty="0" smtClean="0"/>
              <a:t>(16556.25 sq.mt.)</a:t>
            </a:r>
            <a:endParaRPr lang="en-US" sz="2000" b="1" dirty="0"/>
          </a:p>
        </p:txBody>
      </p:sp>
      <p:pic>
        <p:nvPicPr>
          <p:cNvPr id="19" name="Picture 3" descr="E:\pics\Products\Amenities\AITM\Low Res\1.jpg"/>
          <p:cNvPicPr>
            <a:picLocks noChangeAspect="1" noChangeArrowheads="1"/>
          </p:cNvPicPr>
          <p:nvPr/>
        </p:nvPicPr>
        <p:blipFill>
          <a:blip r:embed="rId4" cstate="email"/>
          <a:stretch>
            <a:fillRect/>
          </a:stretch>
        </p:blipFill>
        <p:spPr bwMode="auto">
          <a:xfrm>
            <a:off x="435592" y="2266146"/>
            <a:ext cx="3124200" cy="2427078"/>
          </a:xfrm>
          <a:prstGeom prst="rect">
            <a:avLst/>
          </a:prstGeom>
          <a:ln w="127000" cap="sq">
            <a:solidFill>
              <a:srgbClr val="7030A0">
                <a:alpha val="74000"/>
              </a:srgb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sp>
        <p:nvSpPr>
          <p:cNvPr id="22" name="TextBox 21"/>
          <p:cNvSpPr txBox="1"/>
          <p:nvPr/>
        </p:nvSpPr>
        <p:spPr>
          <a:xfrm>
            <a:off x="412162" y="4800600"/>
            <a:ext cx="3171061" cy="400110"/>
          </a:xfrm>
          <a:prstGeom prst="rect">
            <a:avLst/>
          </a:prstGeom>
          <a:noFill/>
        </p:spPr>
        <p:txBody>
          <a:bodyPr wrap="none" rtlCol="0">
            <a:spAutoFit/>
          </a:bodyPr>
          <a:lstStyle/>
          <a:p>
            <a:r>
              <a:rPr lang="en-US" sz="2000" b="1" dirty="0" smtClean="0"/>
              <a:t>AITM (55124.60 sq.mt.)</a:t>
            </a:r>
            <a:endParaRPr lang="en-US" sz="2000" b="1" dirty="0"/>
          </a:p>
        </p:txBody>
      </p:sp>
      <p:pic>
        <p:nvPicPr>
          <p:cNvPr id="24" name="Picture 7" descr="E:\pics\Products\Amenities\GD Goenka\GD Goenka (Large)1.jpg"/>
          <p:cNvPicPr>
            <a:picLocks noChangeAspect="1" noChangeArrowheads="1"/>
          </p:cNvPicPr>
          <p:nvPr/>
        </p:nvPicPr>
        <p:blipFill>
          <a:blip r:embed="rId5" cstate="email"/>
          <a:stretch>
            <a:fillRect/>
          </a:stretch>
        </p:blipFill>
        <p:spPr bwMode="auto">
          <a:xfrm>
            <a:off x="4724400" y="5847546"/>
            <a:ext cx="7200905" cy="2057400"/>
          </a:xfrm>
          <a:prstGeom prst="rect">
            <a:avLst/>
          </a:prstGeom>
          <a:ln w="127000" cap="sq">
            <a:solidFill>
              <a:srgbClr val="7030A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sp>
        <p:nvSpPr>
          <p:cNvPr id="25" name="TextBox 24"/>
          <p:cNvSpPr txBox="1"/>
          <p:nvPr/>
        </p:nvSpPr>
        <p:spPr>
          <a:xfrm>
            <a:off x="6053237" y="8055114"/>
            <a:ext cx="4543230" cy="707886"/>
          </a:xfrm>
          <a:prstGeom prst="rect">
            <a:avLst/>
          </a:prstGeom>
          <a:noFill/>
        </p:spPr>
        <p:txBody>
          <a:bodyPr wrap="none" rtlCol="0">
            <a:spAutoFit/>
          </a:bodyPr>
          <a:lstStyle/>
          <a:p>
            <a:pPr algn="ctr"/>
            <a:r>
              <a:rPr lang="en-US" sz="2000" b="1" dirty="0" smtClean="0"/>
              <a:t>Seth AnandRam Jaipuria School</a:t>
            </a:r>
          </a:p>
          <a:p>
            <a:pPr algn="ctr"/>
            <a:r>
              <a:rPr lang="en-US" sz="2000" b="1" dirty="0" smtClean="0"/>
              <a:t>(10334.37 sq.mt.)</a:t>
            </a:r>
            <a:endParaRPr lang="en-US" sz="2000" b="1" dirty="0"/>
          </a:p>
        </p:txBody>
      </p:sp>
      <p:pic>
        <p:nvPicPr>
          <p:cNvPr id="27" name="Picture 3" descr="E:\pics\Products\Amenities\AITM\Low Res\1.jpg"/>
          <p:cNvPicPr>
            <a:picLocks noChangeAspect="1" noChangeArrowheads="1"/>
          </p:cNvPicPr>
          <p:nvPr/>
        </p:nvPicPr>
        <p:blipFill>
          <a:blip r:embed="rId6" cstate="email"/>
          <a:stretch>
            <a:fillRect/>
          </a:stretch>
        </p:blipFill>
        <p:spPr bwMode="auto">
          <a:xfrm>
            <a:off x="381000" y="5847546"/>
            <a:ext cx="3939508" cy="2057400"/>
          </a:xfrm>
          <a:prstGeom prst="rect">
            <a:avLst/>
          </a:prstGeom>
          <a:ln w="127000" cap="sq">
            <a:solidFill>
              <a:srgbClr val="7030A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sp>
        <p:nvSpPr>
          <p:cNvPr id="28" name="TextBox 27"/>
          <p:cNvSpPr txBox="1"/>
          <p:nvPr/>
        </p:nvSpPr>
        <p:spPr>
          <a:xfrm>
            <a:off x="679244" y="8057346"/>
            <a:ext cx="3435556" cy="707886"/>
          </a:xfrm>
          <a:prstGeom prst="rect">
            <a:avLst/>
          </a:prstGeom>
          <a:noFill/>
        </p:spPr>
        <p:txBody>
          <a:bodyPr wrap="none" rtlCol="0">
            <a:spAutoFit/>
          </a:bodyPr>
          <a:lstStyle/>
          <a:p>
            <a:r>
              <a:rPr lang="en-US" sz="2000" b="1" dirty="0" smtClean="0"/>
              <a:t>S J International School</a:t>
            </a:r>
          </a:p>
          <a:p>
            <a:pPr algn="ctr"/>
            <a:r>
              <a:rPr lang="en-US" sz="2000" b="1" dirty="0" smtClean="0"/>
              <a:t>(3622.50 sq.mt.)</a:t>
            </a:r>
            <a:endParaRPr lang="en-US" sz="2000" b="1" dirty="0"/>
          </a:p>
        </p:txBody>
      </p:sp>
      <p:pic>
        <p:nvPicPr>
          <p:cNvPr id="29" name="Picture 5" descr="D:\Siddharth\pics\Products\artistic n logo\Logos\API LOGO copy1.png"/>
          <p:cNvPicPr>
            <a:picLocks noChangeAspect="1" noChangeArrowheads="1"/>
          </p:cNvPicPr>
          <p:nvPr/>
        </p:nvPicPr>
        <p:blipFill>
          <a:blip r:embed="rId7" cstate="email"/>
          <a:srcRect/>
          <a:stretch>
            <a:fillRect/>
          </a:stretch>
        </p:blipFill>
        <p:spPr bwMode="auto">
          <a:xfrm>
            <a:off x="228600" y="228600"/>
            <a:ext cx="2514600" cy="702302"/>
          </a:xfrm>
          <a:prstGeom prst="rect">
            <a:avLst/>
          </a:prstGeom>
          <a:noFill/>
        </p:spPr>
      </p:pic>
      <p:pic>
        <p:nvPicPr>
          <p:cNvPr id="30" name="Picture 29" descr="D:\Siddharth\pics\Products\artistic n logo\Logos\SUNSHANT GOLF CITY LOGO copy.png"/>
          <p:cNvPicPr>
            <a:picLocks noChangeAspect="1" noChangeArrowheads="1"/>
          </p:cNvPicPr>
          <p:nvPr/>
        </p:nvPicPr>
        <p:blipFill>
          <a:blip r:embed="rId8" cstate="email"/>
          <a:srcRect/>
          <a:stretch>
            <a:fillRect/>
          </a:stretch>
        </p:blipFill>
        <p:spPr bwMode="auto">
          <a:xfrm>
            <a:off x="10479052" y="152400"/>
            <a:ext cx="2093948" cy="9144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67200" y="2286000"/>
            <a:ext cx="3013967" cy="477054"/>
          </a:xfrm>
          <a:prstGeom prst="rect">
            <a:avLst/>
          </a:prstGeom>
          <a:noFill/>
        </p:spPr>
        <p:txBody>
          <a:bodyPr wrap="none" rtlCol="0">
            <a:spAutoFit/>
          </a:bodyPr>
          <a:lstStyle/>
          <a:p>
            <a:r>
              <a:rPr lang="en-US" b="1" dirty="0" smtClean="0"/>
              <a:t>Proposed IT City</a:t>
            </a:r>
            <a:endParaRPr lang="en-US" b="1" dirty="0"/>
          </a:p>
        </p:txBody>
      </p:sp>
      <p:pic>
        <p:nvPicPr>
          <p:cNvPr id="7" name="Picture 5" descr="E:\pics\Products\Roads\IMG_2305.JPG"/>
          <p:cNvPicPr>
            <a:picLocks noChangeAspect="1" noChangeArrowheads="1"/>
          </p:cNvPicPr>
          <p:nvPr/>
        </p:nvPicPr>
        <p:blipFill>
          <a:blip r:embed="rId2" cstate="email"/>
          <a:stretch>
            <a:fillRect/>
          </a:stretch>
        </p:blipFill>
        <p:spPr bwMode="auto">
          <a:xfrm>
            <a:off x="381000" y="6198000"/>
            <a:ext cx="3276600" cy="2200701"/>
          </a:xfrm>
          <a:prstGeom prst="rect">
            <a:avLst/>
          </a:prstGeom>
          <a:ln w="127000" cap="sq">
            <a:solidFill>
              <a:schemeClr val="tx2"/>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8" name="Picture 6" descr="E:\pics\Products\Roads\IMG_2288.JPG"/>
          <p:cNvPicPr>
            <a:picLocks noChangeAspect="1" noChangeArrowheads="1"/>
          </p:cNvPicPr>
          <p:nvPr/>
        </p:nvPicPr>
        <p:blipFill>
          <a:blip r:embed="rId3" cstate="email"/>
          <a:stretch>
            <a:fillRect/>
          </a:stretch>
        </p:blipFill>
        <p:spPr bwMode="auto">
          <a:xfrm>
            <a:off x="391584" y="3352800"/>
            <a:ext cx="3290146" cy="2209800"/>
          </a:xfrm>
          <a:prstGeom prst="rect">
            <a:avLst/>
          </a:prstGeom>
          <a:ln w="127000" cap="sq">
            <a:solidFill>
              <a:schemeClr val="tx2"/>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cxnSp>
        <p:nvCxnSpPr>
          <p:cNvPr id="10" name="Straight Connector 9"/>
          <p:cNvCxnSpPr/>
          <p:nvPr/>
        </p:nvCxnSpPr>
        <p:spPr>
          <a:xfrm>
            <a:off x="457200" y="9144000"/>
            <a:ext cx="11506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04800" y="1143000"/>
            <a:ext cx="11734800" cy="914400"/>
          </a:xfrm>
          <a:prstGeom prst="rect">
            <a:avLst/>
          </a:prstGeom>
          <a:solidFill>
            <a:schemeClr val="tx2"/>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smtClean="0">
                <a:solidFill>
                  <a:schemeClr val="bg1"/>
                </a:solidFill>
              </a:rPr>
              <a:t>Developments around Sushant Golf City</a:t>
            </a:r>
            <a:endParaRPr lang="en-US" sz="2800" b="1" dirty="0">
              <a:solidFill>
                <a:schemeClr val="bg1"/>
              </a:solidFill>
            </a:endParaRPr>
          </a:p>
        </p:txBody>
      </p:sp>
      <p:pic>
        <p:nvPicPr>
          <p:cNvPr id="12" name="Picture 5" descr="D:\Siddharth\pics\Products\artistic n logo\Logos\API LOGO copy1.png"/>
          <p:cNvPicPr>
            <a:picLocks noChangeAspect="1" noChangeArrowheads="1"/>
          </p:cNvPicPr>
          <p:nvPr/>
        </p:nvPicPr>
        <p:blipFill>
          <a:blip r:embed="rId4" cstate="email"/>
          <a:srcRect/>
          <a:stretch>
            <a:fillRect/>
          </a:stretch>
        </p:blipFill>
        <p:spPr bwMode="auto">
          <a:xfrm>
            <a:off x="228600" y="228600"/>
            <a:ext cx="2514600" cy="702302"/>
          </a:xfrm>
          <a:prstGeom prst="rect">
            <a:avLst/>
          </a:prstGeom>
          <a:noFill/>
        </p:spPr>
      </p:pic>
      <p:pic>
        <p:nvPicPr>
          <p:cNvPr id="13" name="Picture 12" descr="D:\Siddharth\pics\Products\artistic n logo\Logos\SUNSHANT GOLF CITY LOGO copy.png"/>
          <p:cNvPicPr>
            <a:picLocks noChangeAspect="1" noChangeArrowheads="1"/>
          </p:cNvPicPr>
          <p:nvPr/>
        </p:nvPicPr>
        <p:blipFill>
          <a:blip r:embed="rId5" cstate="email"/>
          <a:srcRect/>
          <a:stretch>
            <a:fillRect/>
          </a:stretch>
        </p:blipFill>
        <p:spPr bwMode="auto">
          <a:xfrm>
            <a:off x="10479052" y="152400"/>
            <a:ext cx="2093948" cy="914400"/>
          </a:xfrm>
          <a:prstGeom prst="rect">
            <a:avLst/>
          </a:prstGeom>
          <a:noFill/>
        </p:spPr>
      </p:pic>
      <p:sp>
        <p:nvSpPr>
          <p:cNvPr id="14" name="TextBox 13"/>
          <p:cNvSpPr txBox="1"/>
          <p:nvPr/>
        </p:nvSpPr>
        <p:spPr>
          <a:xfrm>
            <a:off x="4267200" y="3276600"/>
            <a:ext cx="7620000" cy="2092881"/>
          </a:xfrm>
          <a:prstGeom prst="rect">
            <a:avLst/>
          </a:prstGeom>
          <a:noFill/>
        </p:spPr>
        <p:txBody>
          <a:bodyPr wrap="square" rtlCol="0">
            <a:spAutoFit/>
          </a:bodyPr>
          <a:lstStyle/>
          <a:p>
            <a:pPr algn="just"/>
            <a:r>
              <a:rPr lang="en-IN" sz="2000" b="1" dirty="0" smtClean="0"/>
              <a:t>HCL Technologies</a:t>
            </a:r>
            <a:r>
              <a:rPr lang="en-IN" sz="2000" dirty="0" smtClean="0"/>
              <a:t>, India’s fourth largest information technology (IT) services company, to complete its Rs 1,500 crores Lucknow IT City project by October 2016, which is </a:t>
            </a:r>
            <a:r>
              <a:rPr lang="en-IN" sz="2000" b="1" dirty="0" smtClean="0"/>
              <a:t>adjacent to Sushant Golf City</a:t>
            </a:r>
            <a:r>
              <a:rPr lang="en-IN" sz="2000" dirty="0" smtClean="0"/>
              <a:t>.</a:t>
            </a:r>
          </a:p>
          <a:p>
            <a:pPr algn="just"/>
            <a:r>
              <a:rPr lang="en-IN" sz="2000" dirty="0" smtClean="0"/>
              <a:t>The project is estimated to </a:t>
            </a:r>
            <a:r>
              <a:rPr lang="en-IN" sz="2000" b="1" dirty="0" smtClean="0"/>
              <a:t>provide direct jobs to nearly 25,000 people with indirect employment to 50,000</a:t>
            </a:r>
            <a:r>
              <a:rPr lang="en-IN" sz="2000" dirty="0" smtClean="0"/>
              <a:t>.</a:t>
            </a:r>
          </a:p>
          <a:p>
            <a:r>
              <a:rPr lang="en-IN" sz="1000" u="sng" dirty="0" smtClean="0">
                <a:hlinkClick r:id="rId6"/>
              </a:rPr>
              <a:t>http://www.business-standard.com/article/companies/lucknow-it-city-clock-ticking-for-hcl-technologies-115101000175_1.html</a:t>
            </a:r>
            <a:endParaRPr lang="en-US" sz="1000" dirty="0"/>
          </a:p>
        </p:txBody>
      </p:sp>
      <p:sp>
        <p:nvSpPr>
          <p:cNvPr id="15" name="TextBox 14"/>
          <p:cNvSpPr txBox="1"/>
          <p:nvPr/>
        </p:nvSpPr>
        <p:spPr>
          <a:xfrm>
            <a:off x="4419600" y="6136719"/>
            <a:ext cx="7620000" cy="2862322"/>
          </a:xfrm>
          <a:prstGeom prst="rect">
            <a:avLst/>
          </a:prstGeom>
          <a:noFill/>
        </p:spPr>
        <p:txBody>
          <a:bodyPr wrap="square" rtlCol="0">
            <a:spAutoFit/>
          </a:bodyPr>
          <a:lstStyle/>
          <a:p>
            <a:pPr algn="just" fontAlgn="base"/>
            <a:r>
              <a:rPr lang="en-IN" sz="2000" b="1" dirty="0" smtClean="0"/>
              <a:t>Amul Dairy</a:t>
            </a:r>
            <a:r>
              <a:rPr lang="en-IN" sz="2000" dirty="0" smtClean="0"/>
              <a:t>  20 acres land in Lucknow to set up dairy processing plants, with Rs 200 crores investment. Like the Varanasi plant, Lucknow plant will have the capacity to process five lakh litres per day, expandable to 10 LLPD.</a:t>
            </a:r>
            <a:endParaRPr lang="en-US" sz="2000" dirty="0" smtClean="0"/>
          </a:p>
          <a:p>
            <a:pPr algn="just" fontAlgn="base"/>
            <a:r>
              <a:rPr lang="en-IN" sz="2000" dirty="0" smtClean="0"/>
              <a:t>In addition to </a:t>
            </a:r>
            <a:r>
              <a:rPr lang="en-IN" sz="2000" b="1" dirty="0" smtClean="0"/>
              <a:t>indirect employment, 20,000 new jobs </a:t>
            </a:r>
            <a:r>
              <a:rPr lang="en-IN" sz="2000" dirty="0" smtClean="0"/>
              <a:t>would be created directly </a:t>
            </a:r>
            <a:r>
              <a:rPr lang="en-IN" sz="2000" b="1" dirty="0" smtClean="0"/>
              <a:t>approximately 7 lakh farmers families are  expected to be benefited</a:t>
            </a:r>
            <a:r>
              <a:rPr lang="en-IN" sz="2000" dirty="0" smtClean="0"/>
              <a:t>, once all four units are established.</a:t>
            </a:r>
            <a:endParaRPr lang="en-US" sz="2000" dirty="0" smtClean="0"/>
          </a:p>
          <a:p>
            <a:pPr algn="just" fontAlgn="base"/>
            <a:r>
              <a:rPr lang="en-IN" sz="1000" u="sng" dirty="0" smtClean="0">
                <a:hlinkClick r:id="rId7"/>
              </a:rPr>
              <a:t>http://timesofindia.indiatimes.com/india/Amul-follows-Modi-to-set-up-Rs-200-crore-dairy-plant-in-Varanasi/articleshow/35134336.cms</a:t>
            </a:r>
            <a:endParaRPr lang="en-US" sz="1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E:\pics\Products\Roads\IMG_2288.JPG"/>
          <p:cNvPicPr>
            <a:picLocks noChangeAspect="1" noChangeArrowheads="1"/>
          </p:cNvPicPr>
          <p:nvPr/>
        </p:nvPicPr>
        <p:blipFill>
          <a:blip r:embed="rId2" cstate="email"/>
          <a:stretch>
            <a:fillRect/>
          </a:stretch>
        </p:blipFill>
        <p:spPr bwMode="auto">
          <a:xfrm>
            <a:off x="391584" y="3124200"/>
            <a:ext cx="3290146" cy="2209799"/>
          </a:xfrm>
          <a:prstGeom prst="rect">
            <a:avLst/>
          </a:prstGeom>
          <a:ln w="127000" cap="sq">
            <a:solidFill>
              <a:schemeClr val="tx2"/>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sp>
        <p:nvSpPr>
          <p:cNvPr id="5" name="TextBox 4"/>
          <p:cNvSpPr txBox="1"/>
          <p:nvPr/>
        </p:nvSpPr>
        <p:spPr>
          <a:xfrm>
            <a:off x="4267200" y="3169384"/>
            <a:ext cx="7620000" cy="1631216"/>
          </a:xfrm>
          <a:prstGeom prst="rect">
            <a:avLst/>
          </a:prstGeom>
          <a:noFill/>
        </p:spPr>
        <p:txBody>
          <a:bodyPr wrap="square" rtlCol="0">
            <a:spAutoFit/>
          </a:bodyPr>
          <a:lstStyle/>
          <a:p>
            <a:pPr algn="just" fontAlgn="base"/>
            <a:r>
              <a:rPr lang="en-IN" sz="2000" b="1" dirty="0" smtClean="0"/>
              <a:t>Cancer hospital </a:t>
            </a:r>
            <a:r>
              <a:rPr lang="en-IN" sz="2000" dirty="0" smtClean="0"/>
              <a:t>in the city would come up over an area of about 50 acres along the Chak Gajaria farm on Sultanpur Road adjacent to Ansal API SUSHANT GOLF CITY . </a:t>
            </a:r>
            <a:endParaRPr lang="en-US" sz="2000" dirty="0" smtClean="0"/>
          </a:p>
          <a:p>
            <a:pPr algn="just" fontAlgn="base"/>
            <a:r>
              <a:rPr lang="en-IN" sz="2000" dirty="0" smtClean="0"/>
              <a:t>According to officials, the hospital will turned into a centre of excellence in oral cancer.</a:t>
            </a:r>
            <a:endParaRPr lang="en-US" sz="2000" dirty="0" smtClean="0"/>
          </a:p>
        </p:txBody>
      </p:sp>
      <p:pic>
        <p:nvPicPr>
          <p:cNvPr id="6" name="Picture 5" descr="D:\Siddharth\pics\Products\artistic n logo\Logos\API LOGO copy1.png"/>
          <p:cNvPicPr>
            <a:picLocks noChangeAspect="1" noChangeArrowheads="1"/>
          </p:cNvPicPr>
          <p:nvPr/>
        </p:nvPicPr>
        <p:blipFill>
          <a:blip r:embed="rId3" cstate="email"/>
          <a:srcRect/>
          <a:stretch>
            <a:fillRect/>
          </a:stretch>
        </p:blipFill>
        <p:spPr bwMode="auto">
          <a:xfrm>
            <a:off x="228600" y="228600"/>
            <a:ext cx="2514600" cy="702302"/>
          </a:xfrm>
          <a:prstGeom prst="rect">
            <a:avLst/>
          </a:prstGeom>
          <a:noFill/>
        </p:spPr>
      </p:pic>
      <p:pic>
        <p:nvPicPr>
          <p:cNvPr id="7" name="Picture 6" descr="D:\Siddharth\pics\Products\artistic n logo\Logos\SUNSHANT GOLF CITY LOGO copy.png"/>
          <p:cNvPicPr>
            <a:picLocks noChangeAspect="1" noChangeArrowheads="1"/>
          </p:cNvPicPr>
          <p:nvPr/>
        </p:nvPicPr>
        <p:blipFill>
          <a:blip r:embed="rId4" cstate="email"/>
          <a:srcRect/>
          <a:stretch>
            <a:fillRect/>
          </a:stretch>
        </p:blipFill>
        <p:spPr bwMode="auto">
          <a:xfrm>
            <a:off x="10479052" y="152400"/>
            <a:ext cx="2093948" cy="914400"/>
          </a:xfrm>
          <a:prstGeom prst="rect">
            <a:avLst/>
          </a:prstGeom>
          <a:noFill/>
        </p:spPr>
      </p:pic>
      <p:pic>
        <p:nvPicPr>
          <p:cNvPr id="8" name="Picture 6" descr="E:\pics\Products\Roads\IMG_2288.JPG"/>
          <p:cNvPicPr>
            <a:picLocks noChangeAspect="1" noChangeArrowheads="1"/>
          </p:cNvPicPr>
          <p:nvPr/>
        </p:nvPicPr>
        <p:blipFill>
          <a:blip r:embed="rId5" cstate="email"/>
          <a:stretch>
            <a:fillRect/>
          </a:stretch>
        </p:blipFill>
        <p:spPr bwMode="auto">
          <a:xfrm>
            <a:off x="381000" y="5943600"/>
            <a:ext cx="3290145" cy="2209799"/>
          </a:xfrm>
          <a:prstGeom prst="rect">
            <a:avLst/>
          </a:prstGeom>
          <a:ln w="127000" cap="sq">
            <a:solidFill>
              <a:schemeClr val="tx2"/>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sp>
        <p:nvSpPr>
          <p:cNvPr id="9" name="TextBox 8"/>
          <p:cNvSpPr txBox="1"/>
          <p:nvPr/>
        </p:nvSpPr>
        <p:spPr>
          <a:xfrm>
            <a:off x="4256616" y="5867400"/>
            <a:ext cx="7620000" cy="2862322"/>
          </a:xfrm>
          <a:prstGeom prst="rect">
            <a:avLst/>
          </a:prstGeom>
          <a:noFill/>
        </p:spPr>
        <p:txBody>
          <a:bodyPr wrap="square" rtlCol="0">
            <a:spAutoFit/>
          </a:bodyPr>
          <a:lstStyle/>
          <a:p>
            <a:pPr algn="just"/>
            <a:r>
              <a:rPr lang="en-IN" sz="2000" b="1" dirty="0" smtClean="0"/>
              <a:t>Medanta Group </a:t>
            </a:r>
            <a:r>
              <a:rPr lang="en-IN" sz="2000" dirty="0" smtClean="0"/>
              <a:t>investing about Rs 1,000 crores in its super-specialty hospital project coming up in Ansal API Sushant Golf City  Lucknow. The proposed hospital spanning 12 acres is projected to start functioning in the next 12 months. The project would comprise a 1,000 bed hospital with 300 critical care beds and offering medical care for 20 different diseases.</a:t>
            </a:r>
          </a:p>
          <a:p>
            <a:pPr algn="just"/>
            <a:r>
              <a:rPr lang="en-IN" sz="2000" dirty="0" smtClean="0"/>
              <a:t>The project is likely to </a:t>
            </a:r>
            <a:r>
              <a:rPr lang="en-IN" sz="2000" b="1" dirty="0" smtClean="0"/>
              <a:t>provide direct employment opportunities to 25,000 people </a:t>
            </a:r>
            <a:r>
              <a:rPr lang="en-IN" sz="2000" dirty="0" smtClean="0"/>
              <a:t>when fully operational.</a:t>
            </a:r>
            <a:endParaRPr lang="en-US" sz="2000" dirty="0" smtClean="0"/>
          </a:p>
          <a:p>
            <a:pPr algn="just" fontAlgn="base"/>
            <a:r>
              <a:rPr lang="en-IN" sz="1000" u="sng" dirty="0" smtClean="0">
                <a:hlinkClick r:id="rId6"/>
              </a:rPr>
              <a:t>http://www.business-standard.com/article/companies/medanta-to-invest-rs-1-000-crore-in-lucknow-hospital-project-115101500820_1.html</a:t>
            </a:r>
            <a:endParaRPr lang="en-US" sz="1000" dirty="0"/>
          </a:p>
        </p:txBody>
      </p:sp>
      <p:sp>
        <p:nvSpPr>
          <p:cNvPr id="12" name="TextBox 11"/>
          <p:cNvSpPr txBox="1"/>
          <p:nvPr/>
        </p:nvSpPr>
        <p:spPr>
          <a:xfrm>
            <a:off x="4267200" y="2286000"/>
            <a:ext cx="3013967" cy="477054"/>
          </a:xfrm>
          <a:prstGeom prst="rect">
            <a:avLst/>
          </a:prstGeom>
          <a:noFill/>
        </p:spPr>
        <p:txBody>
          <a:bodyPr wrap="none" rtlCol="0">
            <a:spAutoFit/>
          </a:bodyPr>
          <a:lstStyle/>
          <a:p>
            <a:r>
              <a:rPr lang="en-US" b="1" dirty="0" smtClean="0"/>
              <a:t>Proposed IT City</a:t>
            </a:r>
            <a:endParaRPr lang="en-US" b="1" dirty="0"/>
          </a:p>
        </p:txBody>
      </p:sp>
      <p:sp>
        <p:nvSpPr>
          <p:cNvPr id="13" name="Rectangle 12"/>
          <p:cNvSpPr/>
          <p:nvPr/>
        </p:nvSpPr>
        <p:spPr>
          <a:xfrm>
            <a:off x="304800" y="1143000"/>
            <a:ext cx="11734800" cy="914400"/>
          </a:xfrm>
          <a:prstGeom prst="rect">
            <a:avLst/>
          </a:prstGeom>
          <a:solidFill>
            <a:schemeClr val="tx2"/>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smtClean="0">
                <a:solidFill>
                  <a:schemeClr val="bg1"/>
                </a:solidFill>
              </a:rPr>
              <a:t>Developments around Sushant Golf City</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E:\pics\Products\Roads\IMG_2288.JPG"/>
          <p:cNvPicPr>
            <a:picLocks noChangeAspect="1" noChangeArrowheads="1"/>
          </p:cNvPicPr>
          <p:nvPr/>
        </p:nvPicPr>
        <p:blipFill>
          <a:blip r:embed="rId2" cstate="email"/>
          <a:stretch>
            <a:fillRect/>
          </a:stretch>
        </p:blipFill>
        <p:spPr bwMode="auto">
          <a:xfrm>
            <a:off x="381000" y="2819400"/>
            <a:ext cx="3594016" cy="2397721"/>
          </a:xfrm>
          <a:prstGeom prst="rect">
            <a:avLst/>
          </a:prstGeom>
          <a:ln w="127000" cap="sq">
            <a:solidFill>
              <a:schemeClr val="tx2"/>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sp>
        <p:nvSpPr>
          <p:cNvPr id="5" name="TextBox 4"/>
          <p:cNvSpPr txBox="1"/>
          <p:nvPr/>
        </p:nvSpPr>
        <p:spPr>
          <a:xfrm>
            <a:off x="4256616" y="2743200"/>
            <a:ext cx="7859184" cy="3939540"/>
          </a:xfrm>
          <a:prstGeom prst="rect">
            <a:avLst/>
          </a:prstGeom>
          <a:noFill/>
        </p:spPr>
        <p:txBody>
          <a:bodyPr wrap="square" rtlCol="0">
            <a:spAutoFit/>
          </a:bodyPr>
          <a:lstStyle/>
          <a:p>
            <a:pPr algn="just" fontAlgn="base"/>
            <a:r>
              <a:rPr lang="en-IN" sz="2000" dirty="0" smtClean="0"/>
              <a:t>The Lucknow Development Authority has made up its mind to host the dream project, the </a:t>
            </a:r>
            <a:r>
              <a:rPr lang="en-IN" sz="2000" b="1" dirty="0" smtClean="0"/>
              <a:t>International Cricket Stadium</a:t>
            </a:r>
            <a:r>
              <a:rPr lang="en-IN" sz="2000" dirty="0" smtClean="0"/>
              <a:t>, in 2015. The project's construction is on in full swing at Gomtinagar Extension. To complete the pitch of stadium and also host a grand state-level match in a trial run this year.</a:t>
            </a:r>
            <a:endParaRPr lang="en-US" sz="2000" dirty="0" smtClean="0"/>
          </a:p>
          <a:p>
            <a:pPr algn="just" fontAlgn="base"/>
            <a:r>
              <a:rPr lang="en-IN" sz="2000" dirty="0" smtClean="0"/>
              <a:t>"The construction which started in October 2014 is in full swing and the developer would be able to host international level matches like 20-20, IPL etc in.” International Cricket Stadium also coming up with a first of its kind 'Sports Rehabilitation Centre' for players who get injured during matches.</a:t>
            </a:r>
          </a:p>
          <a:p>
            <a:pPr algn="just" fontAlgn="base"/>
            <a:r>
              <a:rPr lang="en-IN" sz="2000" dirty="0" smtClean="0"/>
              <a:t>Area -137 Acres.</a:t>
            </a:r>
            <a:endParaRPr lang="en-US" sz="2000" dirty="0" smtClean="0"/>
          </a:p>
          <a:p>
            <a:pPr algn="just" fontAlgn="base"/>
            <a:r>
              <a:rPr lang="en-IN" sz="2000" dirty="0" smtClean="0"/>
              <a:t>Cost – 360 Crores </a:t>
            </a:r>
            <a:endParaRPr lang="en-US" sz="2000" dirty="0" smtClean="0"/>
          </a:p>
          <a:p>
            <a:pPr algn="just" fontAlgn="base"/>
            <a:r>
              <a:rPr lang="en-IN" sz="1000" u="sng" dirty="0" smtClean="0">
                <a:hlinkClick r:id="rId3"/>
              </a:rPr>
              <a:t>http://icslko.in/</a:t>
            </a:r>
            <a:endParaRPr lang="en-US" sz="1000" dirty="0"/>
          </a:p>
        </p:txBody>
      </p:sp>
      <p:pic>
        <p:nvPicPr>
          <p:cNvPr id="6" name="Picture 5" descr="D:\Siddharth\pics\Products\artistic n logo\Logos\API LOGO copy1.png"/>
          <p:cNvPicPr>
            <a:picLocks noChangeAspect="1" noChangeArrowheads="1"/>
          </p:cNvPicPr>
          <p:nvPr/>
        </p:nvPicPr>
        <p:blipFill>
          <a:blip r:embed="rId4" cstate="email"/>
          <a:srcRect/>
          <a:stretch>
            <a:fillRect/>
          </a:stretch>
        </p:blipFill>
        <p:spPr bwMode="auto">
          <a:xfrm>
            <a:off x="228600" y="228600"/>
            <a:ext cx="2514600" cy="702302"/>
          </a:xfrm>
          <a:prstGeom prst="rect">
            <a:avLst/>
          </a:prstGeom>
          <a:noFill/>
        </p:spPr>
      </p:pic>
      <p:pic>
        <p:nvPicPr>
          <p:cNvPr id="7" name="Picture 6" descr="D:\Siddharth\pics\Products\artistic n logo\Logos\SUNSHANT GOLF CITY LOGO copy.png"/>
          <p:cNvPicPr>
            <a:picLocks noChangeAspect="1" noChangeArrowheads="1"/>
          </p:cNvPicPr>
          <p:nvPr/>
        </p:nvPicPr>
        <p:blipFill>
          <a:blip r:embed="rId5" cstate="email"/>
          <a:srcRect/>
          <a:stretch>
            <a:fillRect/>
          </a:stretch>
        </p:blipFill>
        <p:spPr bwMode="auto">
          <a:xfrm>
            <a:off x="10479052" y="152400"/>
            <a:ext cx="2093948" cy="914400"/>
          </a:xfrm>
          <a:prstGeom prst="rect">
            <a:avLst/>
          </a:prstGeom>
          <a:noFill/>
        </p:spPr>
      </p:pic>
      <p:sp>
        <p:nvSpPr>
          <p:cNvPr id="9" name="Rectangle 8"/>
          <p:cNvSpPr/>
          <p:nvPr/>
        </p:nvSpPr>
        <p:spPr>
          <a:xfrm>
            <a:off x="304800" y="1143000"/>
            <a:ext cx="11734800" cy="914400"/>
          </a:xfrm>
          <a:prstGeom prst="rect">
            <a:avLst/>
          </a:prstGeom>
          <a:solidFill>
            <a:schemeClr val="tx2"/>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smtClean="0">
                <a:solidFill>
                  <a:schemeClr val="bg1"/>
                </a:solidFill>
              </a:rPr>
              <a:t>Developments around Sushant Golf City</a:t>
            </a:r>
            <a:endParaRPr lang="en-US" sz="2800" b="1" dirty="0">
              <a:solidFill>
                <a:schemeClr val="bg1"/>
              </a:solidFill>
            </a:endParaRPr>
          </a:p>
        </p:txBody>
      </p:sp>
      <p:pic>
        <p:nvPicPr>
          <p:cNvPr id="10" name="Picture 6" descr="E:\pics\Products\Roads\IMG_2288.JPG"/>
          <p:cNvPicPr>
            <a:picLocks noChangeAspect="1" noChangeArrowheads="1"/>
          </p:cNvPicPr>
          <p:nvPr/>
        </p:nvPicPr>
        <p:blipFill>
          <a:blip r:embed="rId6" cstate="email"/>
          <a:stretch>
            <a:fillRect/>
          </a:stretch>
        </p:blipFill>
        <p:spPr bwMode="auto">
          <a:xfrm>
            <a:off x="381000" y="7140074"/>
            <a:ext cx="3594016" cy="1759635"/>
          </a:xfrm>
          <a:prstGeom prst="rect">
            <a:avLst/>
          </a:prstGeom>
          <a:ln w="127000" cap="sq">
            <a:solidFill>
              <a:schemeClr val="tx2"/>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sp>
        <p:nvSpPr>
          <p:cNvPr id="11" name="TextBox 10"/>
          <p:cNvSpPr txBox="1"/>
          <p:nvPr/>
        </p:nvSpPr>
        <p:spPr>
          <a:xfrm>
            <a:off x="4256616" y="7049631"/>
            <a:ext cx="7859184" cy="1938992"/>
          </a:xfrm>
          <a:prstGeom prst="rect">
            <a:avLst/>
          </a:prstGeom>
          <a:noFill/>
        </p:spPr>
        <p:txBody>
          <a:bodyPr wrap="square" rtlCol="0">
            <a:spAutoFit/>
          </a:bodyPr>
          <a:lstStyle/>
          <a:p>
            <a:r>
              <a:rPr lang="en-IN" sz="2000" b="1" dirty="0" smtClean="0"/>
              <a:t>Lucknow-Sultanpur Highway </a:t>
            </a:r>
            <a:r>
              <a:rPr lang="en-IN" sz="2000" dirty="0" smtClean="0"/>
              <a:t>will be Four Lane:</a:t>
            </a:r>
          </a:p>
          <a:p>
            <a:pPr lvl="0">
              <a:buFont typeface="Arial" pitchFamily="34" charset="0"/>
              <a:buChar char="•"/>
            </a:pPr>
            <a:r>
              <a:rPr lang="en-IN" sz="2000" dirty="0" smtClean="0"/>
              <a:t>126 Km highway </a:t>
            </a:r>
            <a:endParaRPr lang="en-US" sz="2000" dirty="0" smtClean="0"/>
          </a:p>
          <a:p>
            <a:pPr lvl="0">
              <a:buFont typeface="Arial" pitchFamily="34" charset="0"/>
              <a:buChar char="•"/>
            </a:pPr>
            <a:r>
              <a:rPr lang="en-IN" sz="2000" dirty="0" smtClean="0"/>
              <a:t>4 Lane Highway </a:t>
            </a:r>
            <a:endParaRPr lang="en-US" sz="2000" dirty="0" smtClean="0"/>
          </a:p>
          <a:p>
            <a:pPr lvl="0">
              <a:buFont typeface="Arial" pitchFamily="34" charset="0"/>
              <a:buChar char="•"/>
            </a:pPr>
            <a:r>
              <a:rPr lang="en-IN" sz="2000" dirty="0" smtClean="0"/>
              <a:t>Work will Start from Sep 2016</a:t>
            </a:r>
            <a:endParaRPr lang="en-US" sz="2000" dirty="0" smtClean="0"/>
          </a:p>
          <a:p>
            <a:pPr lvl="0">
              <a:buFont typeface="Arial" pitchFamily="34" charset="0"/>
              <a:buChar char="•"/>
            </a:pPr>
            <a:r>
              <a:rPr lang="en-IN" sz="2000" dirty="0" smtClean="0"/>
              <a:t>Project Cost – Rs . 1475 Cr.</a:t>
            </a:r>
            <a:endParaRPr lang="en-US" sz="2000" dirty="0" smtClean="0"/>
          </a:p>
          <a:p>
            <a:pPr lvl="0">
              <a:buFont typeface="Arial" pitchFamily="34" charset="0"/>
              <a:buChar char="•"/>
            </a:pPr>
            <a:r>
              <a:rPr lang="en-IN" sz="2000" dirty="0" smtClean="0"/>
              <a:t>Project Completion – 2 years </a:t>
            </a:r>
            <a:endParaRPr lang="en-US"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391400" y="2438400"/>
            <a:ext cx="4800600" cy="4089663"/>
          </a:xfrm>
          <a:prstGeom prst="rect">
            <a:avLst/>
          </a:prstGeom>
        </p:spPr>
        <p:txBody>
          <a:bodyPr wrap="square" lIns="91395" tIns="45697" rIns="91395" bIns="45697">
            <a:spAutoFit/>
          </a:bodyPr>
          <a:lstStyle/>
          <a:p>
            <a:pPr marL="456981" indent="-456981">
              <a:lnSpc>
                <a:spcPct val="150000"/>
              </a:lnSpc>
              <a:buFont typeface="Wingdings" pitchFamily="2" charset="2"/>
              <a:buChar char="q"/>
            </a:pPr>
            <a:r>
              <a:rPr lang="en-US" sz="2200" b="1" dirty="0" smtClean="0"/>
              <a:t>Conceptual Layout plan of  the Township shown in approved DPR</a:t>
            </a:r>
          </a:p>
          <a:p>
            <a:pPr marL="456981" indent="-456981">
              <a:lnSpc>
                <a:spcPct val="150000"/>
              </a:lnSpc>
              <a:buFont typeface="Wingdings" pitchFamily="2" charset="2"/>
              <a:buChar char="q"/>
            </a:pPr>
            <a:r>
              <a:rPr lang="en-US" sz="2200" b="1" dirty="0" smtClean="0"/>
              <a:t>The layout is complying </a:t>
            </a:r>
            <a:r>
              <a:rPr lang="en-US" sz="2200" b="1" dirty="0"/>
              <a:t>the land use planning </a:t>
            </a:r>
            <a:r>
              <a:rPr lang="en-US" sz="2200" b="1" dirty="0" smtClean="0"/>
              <a:t>norms </a:t>
            </a:r>
            <a:r>
              <a:rPr lang="en-US" sz="2200" b="1" dirty="0"/>
              <a:t>as </a:t>
            </a:r>
            <a:r>
              <a:rPr lang="en-US" sz="2200" b="1" dirty="0" smtClean="0"/>
              <a:t>per HI-TECH POLICY AND CONCERNING BYE-LAWS/ GUIDELINES OF MOU</a:t>
            </a:r>
            <a:endParaRPr lang="en-US" sz="2200" b="1" dirty="0"/>
          </a:p>
        </p:txBody>
      </p:sp>
      <p:pic>
        <p:nvPicPr>
          <p:cNvPr id="10" name="Picture 9"/>
          <p:cNvPicPr>
            <a:picLocks noChangeAspect="1"/>
          </p:cNvPicPr>
          <p:nvPr/>
        </p:nvPicPr>
        <p:blipFill rotWithShape="1">
          <a:blip r:embed="rId2" cstate="email">
            <a:clrChange>
              <a:clrFrom>
                <a:srgbClr val="FFFEFC"/>
              </a:clrFrom>
              <a:clrTo>
                <a:srgbClr val="FFFEFC">
                  <a:alpha val="0"/>
                </a:srgbClr>
              </a:clrTo>
            </a:clrChange>
            <a:extLst>
              <a:ext uri="{28A0092B-C50C-407E-A947-70E740481C1C}">
                <a14:useLocalDpi xmlns:a14="http://schemas.microsoft.com/office/drawing/2010/main" xmlns="" val="0"/>
              </a:ext>
            </a:extLst>
          </a:blip>
          <a:srcRect/>
          <a:stretch/>
        </p:blipFill>
        <p:spPr>
          <a:xfrm>
            <a:off x="457200" y="1905000"/>
            <a:ext cx="6781970" cy="7642724"/>
          </a:xfrm>
          <a:prstGeom prst="rect">
            <a:avLst/>
          </a:prstGeom>
        </p:spPr>
      </p:pic>
      <p:sp>
        <p:nvSpPr>
          <p:cNvPr id="7" name="Rectangle 6"/>
          <p:cNvSpPr/>
          <p:nvPr/>
        </p:nvSpPr>
        <p:spPr>
          <a:xfrm>
            <a:off x="304800" y="1143000"/>
            <a:ext cx="11734800" cy="914400"/>
          </a:xfrm>
          <a:prstGeom prst="rect">
            <a:avLst/>
          </a:prstGeom>
          <a:solidFill>
            <a:schemeClr val="accent2"/>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smtClean="0">
                <a:solidFill>
                  <a:schemeClr val="bg1"/>
                </a:solidFill>
              </a:rPr>
              <a:t>Proposed Layout</a:t>
            </a:r>
            <a:endParaRPr lang="en-US" sz="2800" b="1" dirty="0">
              <a:solidFill>
                <a:schemeClr val="bg1"/>
              </a:solidFill>
            </a:endParaRPr>
          </a:p>
        </p:txBody>
      </p:sp>
      <p:pic>
        <p:nvPicPr>
          <p:cNvPr id="11" name="Picture 10" descr="D:\Siddharth\pics\Products\artistic n logo\Logos\API LOGO copy1.png"/>
          <p:cNvPicPr>
            <a:picLocks noChangeAspect="1" noChangeArrowheads="1"/>
          </p:cNvPicPr>
          <p:nvPr/>
        </p:nvPicPr>
        <p:blipFill>
          <a:blip r:embed="rId3" cstate="email"/>
          <a:srcRect/>
          <a:stretch>
            <a:fillRect/>
          </a:stretch>
        </p:blipFill>
        <p:spPr bwMode="auto">
          <a:xfrm>
            <a:off x="228600" y="228600"/>
            <a:ext cx="2514600" cy="702302"/>
          </a:xfrm>
          <a:prstGeom prst="rect">
            <a:avLst/>
          </a:prstGeom>
          <a:noFill/>
        </p:spPr>
      </p:pic>
      <p:pic>
        <p:nvPicPr>
          <p:cNvPr id="12" name="Picture 11" descr="D:\Siddharth\pics\Products\artistic n logo\Logos\SUNSHANT GOLF CITY LOGO copy.png"/>
          <p:cNvPicPr>
            <a:picLocks noChangeAspect="1" noChangeArrowheads="1"/>
          </p:cNvPicPr>
          <p:nvPr/>
        </p:nvPicPr>
        <p:blipFill>
          <a:blip r:embed="rId4" cstate="email"/>
          <a:srcRect/>
          <a:stretch>
            <a:fillRect/>
          </a:stretch>
        </p:blipFill>
        <p:spPr bwMode="auto">
          <a:xfrm>
            <a:off x="10479052" y="152400"/>
            <a:ext cx="2093948" cy="9144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38400" y="4038600"/>
            <a:ext cx="7465505" cy="1631216"/>
          </a:xfrm>
          <a:prstGeom prst="rect">
            <a:avLst/>
          </a:prstGeom>
          <a:noFill/>
        </p:spPr>
        <p:txBody>
          <a:bodyPr wrap="none" rtlCol="0">
            <a:spAutoFit/>
          </a:bodyPr>
          <a:lstStyle/>
          <a:p>
            <a:r>
              <a:rPr lang="en-US" sz="10000" b="1" dirty="0" smtClean="0"/>
              <a:t>Thank You</a:t>
            </a:r>
            <a:endParaRPr lang="en-US" sz="100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3777" y="152400"/>
            <a:ext cx="1869423" cy="477054"/>
          </a:xfrm>
          <a:prstGeom prst="rect">
            <a:avLst/>
          </a:prstGeom>
          <a:noFill/>
        </p:spPr>
        <p:txBody>
          <a:bodyPr wrap="none" rtlCol="0">
            <a:spAutoFit/>
          </a:bodyPr>
          <a:lstStyle/>
          <a:p>
            <a:r>
              <a:rPr lang="en-US" b="1" dirty="0" smtClean="0"/>
              <a:t>Transport</a:t>
            </a:r>
          </a:p>
        </p:txBody>
      </p:sp>
      <p:sp>
        <p:nvSpPr>
          <p:cNvPr id="3" name="TextBox 2"/>
          <p:cNvSpPr txBox="1"/>
          <p:nvPr/>
        </p:nvSpPr>
        <p:spPr>
          <a:xfrm>
            <a:off x="533400" y="685800"/>
            <a:ext cx="11582400" cy="6732612"/>
          </a:xfrm>
          <a:prstGeom prst="rect">
            <a:avLst/>
          </a:prstGeom>
          <a:noFill/>
        </p:spPr>
        <p:txBody>
          <a:bodyPr wrap="square" rtlCol="0">
            <a:spAutoFit/>
          </a:bodyPr>
          <a:lstStyle/>
          <a:p>
            <a:pPr marL="177800" indent="-177800" algn="just">
              <a:buFont typeface="Arial" pitchFamily="34" charset="0"/>
              <a:buChar char="•"/>
            </a:pPr>
            <a:r>
              <a:rPr lang="en-US" sz="1600" b="1" dirty="0" smtClean="0"/>
              <a:t>Roads</a:t>
            </a:r>
            <a:r>
              <a:rPr lang="en-US" sz="1600" dirty="0" smtClean="0"/>
              <a:t> - </a:t>
            </a:r>
            <a:r>
              <a:rPr lang="en-US" sz="1600" dirty="0" smtClean="0"/>
              <a:t>Four Indian National Highways originate at </a:t>
            </a:r>
            <a:r>
              <a:rPr lang="en-US" sz="1600" dirty="0" smtClean="0"/>
              <a:t>Lucknow's Hazratganj intersection: NH-24 to </a:t>
            </a:r>
            <a:r>
              <a:rPr lang="en-US" sz="1600" dirty="0" smtClean="0"/>
              <a:t>Delhi, NH-24B to Allahabad, NH-25 to Shivpuri </a:t>
            </a:r>
            <a:r>
              <a:rPr lang="en-US" sz="1600" dirty="0" smtClean="0"/>
              <a:t>via Jhansi</a:t>
            </a:r>
            <a:r>
              <a:rPr lang="en-US" sz="1600" dirty="0" smtClean="0"/>
              <a:t>, </a:t>
            </a:r>
            <a:r>
              <a:rPr lang="en-US" sz="1600" dirty="0" smtClean="0"/>
              <a:t>NH-56 to Varanasi and NH-28</a:t>
            </a:r>
            <a:r>
              <a:rPr lang="en-US" sz="1600" dirty="0" smtClean="0"/>
              <a:t> to </a:t>
            </a:r>
            <a:r>
              <a:rPr lang="en-US" sz="1600" dirty="0" smtClean="0"/>
              <a:t>Barauni.</a:t>
            </a:r>
            <a:r>
              <a:rPr lang="en-US" sz="1600" dirty="0" smtClean="0"/>
              <a:t> Multiple modes of public transport are available such as taxis, city </a:t>
            </a:r>
            <a:r>
              <a:rPr lang="en-US" sz="1600" dirty="0" smtClean="0"/>
              <a:t>buses, cycle </a:t>
            </a:r>
            <a:r>
              <a:rPr lang="en-US" sz="1600" dirty="0" smtClean="0"/>
              <a:t>rickshaws, auto rickshaws and compressed natural gas (CNG) low floor </a:t>
            </a:r>
            <a:r>
              <a:rPr lang="en-US" sz="1600" dirty="0" smtClean="0"/>
              <a:t>buses.</a:t>
            </a:r>
          </a:p>
          <a:p>
            <a:pPr marL="177800" indent="-177800" algn="just">
              <a:buFont typeface="Arial" pitchFamily="34" charset="0"/>
              <a:buChar char="•"/>
            </a:pPr>
            <a:endParaRPr lang="en-US" sz="700" dirty="0" smtClean="0"/>
          </a:p>
          <a:p>
            <a:pPr marL="177800" indent="-177800" algn="just">
              <a:buFont typeface="Arial" pitchFamily="34" charset="0"/>
              <a:buChar char="•"/>
            </a:pPr>
            <a:r>
              <a:rPr lang="en-US" sz="1600" b="1" dirty="0" smtClean="0"/>
              <a:t>City bus </a:t>
            </a:r>
            <a:r>
              <a:rPr lang="en-US" sz="1600" dirty="0" smtClean="0"/>
              <a:t>- Lucknow </a:t>
            </a:r>
            <a:r>
              <a:rPr lang="en-US" sz="1600" dirty="0" smtClean="0"/>
              <a:t>city's bus service is operated by Uttar Pradesh State Road Transport </a:t>
            </a:r>
            <a:r>
              <a:rPr lang="en-US" sz="1600" dirty="0" smtClean="0"/>
              <a:t>Corporation (UPSRTC</a:t>
            </a:r>
            <a:r>
              <a:rPr lang="en-US" sz="1600" dirty="0" smtClean="0"/>
              <a:t>), a public sector passenger road transport corporation </a:t>
            </a:r>
            <a:r>
              <a:rPr lang="en-US" sz="1600" dirty="0" smtClean="0"/>
              <a:t>headquartered in</a:t>
            </a:r>
            <a:r>
              <a:rPr lang="en-US" sz="1600" dirty="0" smtClean="0"/>
              <a:t> MG road. It has 300 CNG buses operating in the city out of an overall fleet of 9,500. There are around 35 routes in the city</a:t>
            </a:r>
            <a:r>
              <a:rPr lang="en-US" sz="1600" dirty="0" smtClean="0"/>
              <a:t>.</a:t>
            </a:r>
          </a:p>
          <a:p>
            <a:pPr marL="177800" indent="-177800" algn="just">
              <a:buFont typeface="Arial" pitchFamily="34" charset="0"/>
              <a:buChar char="•"/>
            </a:pPr>
            <a:endParaRPr lang="en-US" sz="1050" dirty="0" smtClean="0"/>
          </a:p>
          <a:p>
            <a:pPr marL="177800" indent="-177800" algn="just">
              <a:buFont typeface="Arial" pitchFamily="34" charset="0"/>
              <a:buChar char="•"/>
            </a:pPr>
            <a:r>
              <a:rPr lang="en-US" sz="1600" b="1" dirty="0" smtClean="0"/>
              <a:t>Inter-state buses </a:t>
            </a:r>
            <a:r>
              <a:rPr lang="en-US" sz="1600" dirty="0" smtClean="0"/>
              <a:t>- The </a:t>
            </a:r>
            <a:r>
              <a:rPr lang="en-US" sz="1600" dirty="0" smtClean="0"/>
              <a:t>major Dr. Bhimrao Ambedkar Inter-state Bus Terminal (ISBT) in Alambagh provides the main inter and intrastate bus lines in Lucknow. Located on </a:t>
            </a:r>
            <a:r>
              <a:rPr lang="en-US" sz="1600" dirty="0" smtClean="0"/>
              <a:t>NH-25</a:t>
            </a:r>
            <a:r>
              <a:rPr lang="en-US" sz="1600" dirty="0" smtClean="0"/>
              <a:t>, it provides adequate services to ongoing and incoming customers</a:t>
            </a:r>
            <a:r>
              <a:rPr lang="en-US" sz="1600" dirty="0" smtClean="0"/>
              <a:t>. </a:t>
            </a:r>
            <a:r>
              <a:rPr lang="en-US" sz="1600" dirty="0" smtClean="0"/>
              <a:t>Kanpur Lucknow Roadways Service is a key service for daily commuters who travel back and forth to the city for business and educational </a:t>
            </a:r>
            <a:r>
              <a:rPr lang="en-US" sz="1600" dirty="0" smtClean="0"/>
              <a:t>purposes.</a:t>
            </a:r>
          </a:p>
          <a:p>
            <a:pPr marL="177800" indent="-177800" algn="just">
              <a:buFont typeface="Arial" pitchFamily="34" charset="0"/>
              <a:buChar char="•"/>
            </a:pPr>
            <a:endParaRPr lang="en-US" sz="1000" dirty="0" smtClean="0"/>
          </a:p>
          <a:p>
            <a:pPr marL="177800" indent="-177800" algn="just">
              <a:buFont typeface="Arial" pitchFamily="34" charset="0"/>
              <a:buChar char="•"/>
            </a:pPr>
            <a:r>
              <a:rPr lang="en-US" sz="1600" b="1" dirty="0" smtClean="0"/>
              <a:t>Railways</a:t>
            </a:r>
            <a:r>
              <a:rPr lang="en-US" sz="1600" dirty="0" smtClean="0"/>
              <a:t> - </a:t>
            </a:r>
            <a:r>
              <a:rPr lang="en-US" sz="1600" dirty="0" smtClean="0"/>
              <a:t>The main long-distance railway station is Lucknow Railway Station located at Charbagh. It </a:t>
            </a:r>
            <a:r>
              <a:rPr lang="en-US" sz="1600" dirty="0" smtClean="0"/>
              <a:t>acts </a:t>
            </a:r>
            <a:r>
              <a:rPr lang="en-US" sz="1600" dirty="0" smtClean="0"/>
              <a:t>as the divisional headquarters of the Northern </a:t>
            </a:r>
            <a:r>
              <a:rPr lang="en-US" sz="1600" dirty="0" smtClean="0"/>
              <a:t>Railway division</a:t>
            </a:r>
            <a:r>
              <a:rPr lang="en-US" sz="1600" dirty="0" smtClean="0"/>
              <a:t>. </a:t>
            </a:r>
            <a:r>
              <a:rPr lang="en-US" sz="1600" dirty="0" smtClean="0"/>
              <a:t>The </a:t>
            </a:r>
            <a:r>
              <a:rPr lang="en-US" sz="1600" dirty="0" smtClean="0"/>
              <a:t>city is an important junction with links to all major cities of the state and </a:t>
            </a:r>
            <a:r>
              <a:rPr lang="en-US" sz="1600" dirty="0" smtClean="0"/>
              <a:t>country. </a:t>
            </a:r>
            <a:r>
              <a:rPr lang="en-US" sz="1600" dirty="0" smtClean="0"/>
              <a:t> The city has a total of fourteen railway </a:t>
            </a:r>
            <a:r>
              <a:rPr lang="en-US" sz="1600" dirty="0" smtClean="0"/>
              <a:t>stations. </a:t>
            </a:r>
            <a:r>
              <a:rPr lang="en-US" sz="1600" dirty="0" smtClean="0"/>
              <a:t>All stations lie within the city limits and are well interconnected by bus services and other public road </a:t>
            </a:r>
            <a:r>
              <a:rPr lang="en-US" sz="1600" dirty="0" smtClean="0"/>
              <a:t>transport.</a:t>
            </a:r>
          </a:p>
          <a:p>
            <a:pPr marL="177800" indent="-177800" algn="just">
              <a:buFont typeface="Arial" pitchFamily="34" charset="0"/>
              <a:buChar char="•"/>
            </a:pPr>
            <a:endParaRPr lang="en-US" sz="1000" dirty="0" smtClean="0"/>
          </a:p>
          <a:p>
            <a:pPr marL="177800" indent="-177800" algn="just">
              <a:buFont typeface="Arial" pitchFamily="34" charset="0"/>
              <a:buChar char="•"/>
            </a:pPr>
            <a:r>
              <a:rPr lang="en-US" sz="1600" b="1" dirty="0" smtClean="0"/>
              <a:t>Airways</a:t>
            </a:r>
            <a:r>
              <a:rPr lang="en-US" sz="1600" dirty="0" smtClean="0"/>
              <a:t> - </a:t>
            </a:r>
            <a:r>
              <a:rPr lang="en-US" sz="1600" dirty="0" smtClean="0"/>
              <a:t>Direct air connections are available in Lucknow to New Delhi, Patna, Kolkata, Mumbai, Bangalore</a:t>
            </a:r>
            <a:r>
              <a:rPr lang="en-US" sz="1600" dirty="0" smtClean="0"/>
              <a:t>, Thiruvananthapuram</a:t>
            </a:r>
            <a:r>
              <a:rPr lang="en-US" sz="1600" dirty="0" smtClean="0"/>
              <a:t>, Hyderabad, Dehradun and other major cities via Chaudhary Charan Singh International Airport. International destinations include Abu Dhabi, Dubai, Muscat, Riyadh</a:t>
            </a:r>
            <a:r>
              <a:rPr lang="en-US" sz="1600" dirty="0" smtClean="0"/>
              <a:t>, Singapore</a:t>
            </a:r>
            <a:r>
              <a:rPr lang="en-US" sz="1600" dirty="0" smtClean="0"/>
              <a:t>, and Jeddah</a:t>
            </a:r>
            <a:r>
              <a:rPr lang="en-US" sz="1600" dirty="0" smtClean="0"/>
              <a:t>. There is also a plan for runway expansion. It </a:t>
            </a:r>
            <a:r>
              <a:rPr lang="en-US" sz="1600" dirty="0" smtClean="0"/>
              <a:t>is the 10th-busiest airport in India, busiest in Uttar Pradesh, and second-busiest in North India</a:t>
            </a:r>
            <a:r>
              <a:rPr lang="en-US" sz="1600" dirty="0" smtClean="0"/>
              <a:t>.</a:t>
            </a:r>
          </a:p>
          <a:p>
            <a:pPr marL="177800" indent="-177800" algn="just">
              <a:buFont typeface="Arial" pitchFamily="34" charset="0"/>
              <a:buChar char="•"/>
            </a:pPr>
            <a:endParaRPr lang="en-US" sz="1000" dirty="0" smtClean="0"/>
          </a:p>
          <a:p>
            <a:pPr marL="177800" indent="-177800" algn="just">
              <a:buFont typeface="Arial" pitchFamily="34" charset="0"/>
              <a:buChar char="•"/>
            </a:pPr>
            <a:r>
              <a:rPr lang="en-US" sz="1600" b="1" dirty="0" smtClean="0"/>
              <a:t>Metro</a:t>
            </a:r>
            <a:r>
              <a:rPr lang="en-US" sz="1600" dirty="0" smtClean="0"/>
              <a:t> - </a:t>
            </a:r>
            <a:r>
              <a:rPr lang="en-US" sz="1600" dirty="0" smtClean="0"/>
              <a:t>Chief Minister Akhilesh Yadav gave approval to set up a metro rail system for the state capital. It is divided into two corridors with the North-South corridor connecting Munshipulia to CCS International Airport and the East-West corridor connecting Charbagh Railway Station to Vasant Kunj</a:t>
            </a:r>
            <a:r>
              <a:rPr lang="en-US" sz="1600" dirty="0" smtClean="0"/>
              <a:t>.</a:t>
            </a:r>
            <a:r>
              <a:rPr lang="en-US" sz="1600" dirty="0" smtClean="0"/>
              <a:t> Construction of the first phase will be completed by 2016–17.</a:t>
            </a:r>
          </a:p>
        </p:txBody>
      </p:sp>
      <p:pic>
        <p:nvPicPr>
          <p:cNvPr id="3074" name="Picture 2" descr="D:\Siddharth\graphic\may 2016\ppt\Charbagh.jpg"/>
          <p:cNvPicPr>
            <a:picLocks noChangeAspect="1" noChangeArrowheads="1"/>
          </p:cNvPicPr>
          <p:nvPr/>
        </p:nvPicPr>
        <p:blipFill>
          <a:blip r:embed="rId2" cstate="print"/>
          <a:srcRect/>
          <a:stretch>
            <a:fillRect/>
          </a:stretch>
        </p:blipFill>
        <p:spPr bwMode="auto">
          <a:xfrm>
            <a:off x="9220201" y="7315200"/>
            <a:ext cx="2743200" cy="1790389"/>
          </a:xfrm>
          <a:prstGeom prst="rect">
            <a:avLst/>
          </a:prstGeom>
          <a:noFill/>
          <a:ln w="28575">
            <a:solidFill>
              <a:srgbClr val="002060"/>
            </a:solidFill>
          </a:ln>
        </p:spPr>
      </p:pic>
      <p:pic>
        <p:nvPicPr>
          <p:cNvPr id="3075" name="Picture 3" descr="D:\Siddharth\graphic\may 2016\ppt\Lucknow_Airport_New_terminal-2_13613.jpg"/>
          <p:cNvPicPr>
            <a:picLocks noChangeAspect="1" noChangeArrowheads="1"/>
          </p:cNvPicPr>
          <p:nvPr/>
        </p:nvPicPr>
        <p:blipFill>
          <a:blip r:embed="rId3"/>
          <a:srcRect/>
          <a:stretch>
            <a:fillRect/>
          </a:stretch>
        </p:blipFill>
        <p:spPr bwMode="auto">
          <a:xfrm>
            <a:off x="533400" y="7474002"/>
            <a:ext cx="5297742" cy="1524169"/>
          </a:xfrm>
          <a:prstGeom prst="rect">
            <a:avLst/>
          </a:prstGeom>
          <a:noFill/>
          <a:ln w="28575">
            <a:solidFill>
              <a:srgbClr val="002060"/>
            </a:solidFill>
          </a:ln>
        </p:spPr>
      </p:pic>
      <p:pic>
        <p:nvPicPr>
          <p:cNvPr id="3076" name="Picture 4" descr="D:\Siddharth\graphic\may 2016\ppt\auto-528af8e7eb973_exl.jpg"/>
          <p:cNvPicPr>
            <a:picLocks noChangeAspect="1" noChangeArrowheads="1"/>
          </p:cNvPicPr>
          <p:nvPr/>
        </p:nvPicPr>
        <p:blipFill>
          <a:blip r:embed="rId4"/>
          <a:srcRect/>
          <a:stretch>
            <a:fillRect/>
          </a:stretch>
        </p:blipFill>
        <p:spPr bwMode="auto">
          <a:xfrm>
            <a:off x="6477000" y="7321602"/>
            <a:ext cx="2164080" cy="1803400"/>
          </a:xfrm>
          <a:prstGeom prst="rect">
            <a:avLst/>
          </a:prstGeom>
          <a:noFill/>
          <a:ln w="28575">
            <a:solidFill>
              <a:srgbClr val="002060"/>
            </a:solidFill>
          </a:ln>
        </p:spPr>
      </p:pic>
      <p:sp>
        <p:nvSpPr>
          <p:cNvPr id="8" name="TextBox 7"/>
          <p:cNvSpPr txBox="1"/>
          <p:nvPr/>
        </p:nvSpPr>
        <p:spPr>
          <a:xfrm>
            <a:off x="990600" y="9067800"/>
            <a:ext cx="3990195" cy="276999"/>
          </a:xfrm>
          <a:prstGeom prst="rect">
            <a:avLst/>
          </a:prstGeom>
          <a:noFill/>
        </p:spPr>
        <p:txBody>
          <a:bodyPr wrap="none" rtlCol="0">
            <a:spAutoFit/>
          </a:bodyPr>
          <a:lstStyle/>
          <a:p>
            <a:r>
              <a:rPr lang="en-US" sz="1200" b="1" dirty="0" smtClean="0"/>
              <a:t>Chaudhary Charan </a:t>
            </a:r>
            <a:r>
              <a:rPr lang="en-US" sz="1200" b="1" dirty="0" smtClean="0"/>
              <a:t>S</a:t>
            </a:r>
            <a:r>
              <a:rPr lang="en-US" sz="1200" b="1" dirty="0" smtClean="0"/>
              <a:t>ingh International Airport</a:t>
            </a:r>
            <a:endParaRPr lang="en-US" sz="1200" b="1" dirty="0"/>
          </a:p>
        </p:txBody>
      </p:sp>
      <p:sp>
        <p:nvSpPr>
          <p:cNvPr id="9" name="TextBox 8"/>
          <p:cNvSpPr txBox="1"/>
          <p:nvPr/>
        </p:nvSpPr>
        <p:spPr>
          <a:xfrm>
            <a:off x="9525000" y="9144000"/>
            <a:ext cx="2268570" cy="276999"/>
          </a:xfrm>
          <a:prstGeom prst="rect">
            <a:avLst/>
          </a:prstGeom>
          <a:noFill/>
        </p:spPr>
        <p:txBody>
          <a:bodyPr wrap="none" rtlCol="0">
            <a:spAutoFit/>
          </a:bodyPr>
          <a:lstStyle/>
          <a:p>
            <a:r>
              <a:rPr lang="en-US" sz="1200" b="1" dirty="0" smtClean="0"/>
              <a:t>Charbagh railway Station</a:t>
            </a:r>
            <a:endParaRPr lang="en-US" sz="1200" b="1" dirty="0"/>
          </a:p>
        </p:txBody>
      </p:sp>
      <p:sp>
        <p:nvSpPr>
          <p:cNvPr id="10" name="TextBox 9"/>
          <p:cNvSpPr txBox="1"/>
          <p:nvPr/>
        </p:nvSpPr>
        <p:spPr>
          <a:xfrm>
            <a:off x="6172200" y="9144000"/>
            <a:ext cx="2791149" cy="276999"/>
          </a:xfrm>
          <a:prstGeom prst="rect">
            <a:avLst/>
          </a:prstGeom>
          <a:noFill/>
        </p:spPr>
        <p:txBody>
          <a:bodyPr wrap="none" rtlCol="0">
            <a:spAutoFit/>
          </a:bodyPr>
          <a:lstStyle/>
          <a:p>
            <a:r>
              <a:rPr lang="en-US" sz="1200" b="1" dirty="0" smtClean="0"/>
              <a:t>Auto Rickshaw – Road transport</a:t>
            </a:r>
            <a:endParaRPr lang="en-US" sz="12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2316660" cy="477054"/>
          </a:xfrm>
          <a:prstGeom prst="rect">
            <a:avLst/>
          </a:prstGeom>
          <a:noFill/>
        </p:spPr>
        <p:txBody>
          <a:bodyPr wrap="none" rtlCol="0">
            <a:spAutoFit/>
          </a:bodyPr>
          <a:lstStyle/>
          <a:p>
            <a:r>
              <a:rPr lang="en-US" b="1" dirty="0" smtClean="0"/>
              <a:t>Architecture</a:t>
            </a:r>
          </a:p>
        </p:txBody>
      </p:sp>
      <p:sp>
        <p:nvSpPr>
          <p:cNvPr id="3" name="TextBox 2"/>
          <p:cNvSpPr txBox="1"/>
          <p:nvPr/>
        </p:nvSpPr>
        <p:spPr>
          <a:xfrm>
            <a:off x="381000" y="1055668"/>
            <a:ext cx="7772400" cy="7602081"/>
          </a:xfrm>
          <a:prstGeom prst="rect">
            <a:avLst/>
          </a:prstGeom>
          <a:noFill/>
        </p:spPr>
        <p:txBody>
          <a:bodyPr wrap="square" rtlCol="0">
            <a:spAutoFit/>
          </a:bodyPr>
          <a:lstStyle/>
          <a:p>
            <a:pPr marL="177800" indent="-177800" algn="just">
              <a:buFont typeface="Arial" pitchFamily="34" charset="0"/>
              <a:buChar char="•"/>
            </a:pPr>
            <a:r>
              <a:rPr lang="en-US" sz="1600" b="1" dirty="0" smtClean="0"/>
              <a:t>Bara </a:t>
            </a:r>
            <a:r>
              <a:rPr lang="en-US" sz="1600" b="1" dirty="0" smtClean="0"/>
              <a:t>Imambara</a:t>
            </a:r>
            <a:r>
              <a:rPr lang="en-US" sz="1600" dirty="0" smtClean="0"/>
              <a:t> in Hussainabad is a colossal edifice built in 1784 by the then Nawab of Lucknow, Asaf-ud-Daula</a:t>
            </a:r>
            <a:r>
              <a:rPr lang="en-US" sz="1600" dirty="0" smtClean="0"/>
              <a:t>. </a:t>
            </a:r>
            <a:r>
              <a:rPr lang="en-US" sz="1600" dirty="0" smtClean="0"/>
              <a:t>It is the </a:t>
            </a:r>
            <a:r>
              <a:rPr lang="en-US" sz="1600" b="1" dirty="0" smtClean="0"/>
              <a:t>largest hall in Asia </a:t>
            </a:r>
            <a:r>
              <a:rPr lang="en-US" sz="1600" dirty="0" smtClean="0"/>
              <a:t>without any external support from wood, iron or stone beams</a:t>
            </a:r>
            <a:r>
              <a:rPr lang="en-US" sz="1600" dirty="0" smtClean="0"/>
              <a:t>.</a:t>
            </a:r>
          </a:p>
          <a:p>
            <a:pPr marL="177800" indent="-177800" algn="just">
              <a:buFont typeface="Arial" pitchFamily="34" charset="0"/>
              <a:buChar char="•"/>
            </a:pPr>
            <a:endParaRPr lang="en-US" sz="1000" dirty="0" smtClean="0"/>
          </a:p>
          <a:p>
            <a:pPr marL="177800" indent="-177800" algn="just">
              <a:buFont typeface="Arial" pitchFamily="34" charset="0"/>
              <a:buChar char="•"/>
            </a:pPr>
            <a:r>
              <a:rPr lang="en-US" sz="1600" dirty="0" smtClean="0"/>
              <a:t>The </a:t>
            </a:r>
            <a:r>
              <a:rPr lang="en-US" sz="1600" b="1" dirty="0" smtClean="0"/>
              <a:t>60 feet (18 m) tall Rumi Darwaza</a:t>
            </a:r>
            <a:r>
              <a:rPr lang="en-US" sz="1600" dirty="0" smtClean="0"/>
              <a:t>, built by Nawab Asaf-ud-daula (r. 1775–1797) in 1784, served as the entrance to the city of Lucknow. It is also known as the Turkish Gateway, as it was erroneously thought to be identical to the gateway at Constantinople</a:t>
            </a:r>
            <a:r>
              <a:rPr lang="en-US" sz="1600" dirty="0" smtClean="0"/>
              <a:t>.</a:t>
            </a:r>
          </a:p>
          <a:p>
            <a:pPr marL="177800" indent="-177800" algn="just">
              <a:buFont typeface="Arial" pitchFamily="34" charset="0"/>
              <a:buChar char="•"/>
            </a:pPr>
            <a:endParaRPr lang="en-US" sz="1000" dirty="0" smtClean="0"/>
          </a:p>
          <a:p>
            <a:pPr marL="177800" indent="-177800" algn="just">
              <a:buFont typeface="Arial" pitchFamily="34" charset="0"/>
              <a:buChar char="•"/>
            </a:pPr>
            <a:r>
              <a:rPr lang="en-US" sz="1600" dirty="0" smtClean="0"/>
              <a:t>The </a:t>
            </a:r>
            <a:r>
              <a:rPr lang="en-US" sz="1600" b="1" dirty="0" smtClean="0"/>
              <a:t>Chattar Manzil</a:t>
            </a:r>
            <a:r>
              <a:rPr lang="en-US" sz="1600" dirty="0" smtClean="0"/>
              <a:t>, which served as the palace for the rulers of Awadh and their wives is topped by an umbrella-like dome and so named on account of </a:t>
            </a:r>
            <a:r>
              <a:rPr lang="en-US" sz="1600" i="1" dirty="0" smtClean="0"/>
              <a:t>Chattar</a:t>
            </a:r>
            <a:r>
              <a:rPr lang="en-US" sz="1600" dirty="0" smtClean="0"/>
              <a:t> being the Hindi word for "umbrella". </a:t>
            </a:r>
            <a:endParaRPr lang="en-US" sz="1600" dirty="0" smtClean="0"/>
          </a:p>
          <a:p>
            <a:pPr marL="177800" indent="-177800" algn="just">
              <a:buFont typeface="Arial" pitchFamily="34" charset="0"/>
              <a:buChar char="•"/>
            </a:pPr>
            <a:endParaRPr lang="en-US" sz="1000" dirty="0" smtClean="0"/>
          </a:p>
          <a:p>
            <a:pPr marL="177800" indent="-177800" algn="just">
              <a:buFont typeface="Arial" pitchFamily="34" charset="0"/>
              <a:buChar char="•"/>
            </a:pPr>
            <a:r>
              <a:rPr lang="en-US" sz="1600" dirty="0" smtClean="0"/>
              <a:t>An example </a:t>
            </a:r>
            <a:r>
              <a:rPr lang="en-US" sz="1600" dirty="0" smtClean="0"/>
              <a:t>of mixed architectural styles is </a:t>
            </a:r>
            <a:r>
              <a:rPr lang="en-US" sz="1600" b="1" dirty="0" smtClean="0"/>
              <a:t>La Martiniere College</a:t>
            </a:r>
            <a:r>
              <a:rPr lang="en-US" sz="1600" dirty="0" smtClean="0"/>
              <a:t>, which shows a </a:t>
            </a:r>
            <a:r>
              <a:rPr lang="en-US" sz="1600" b="1" dirty="0" smtClean="0"/>
              <a:t>fusion of Indian and European </a:t>
            </a:r>
            <a:r>
              <a:rPr lang="en-US" sz="1600" dirty="0" smtClean="0"/>
              <a:t>ideas.  Originally named "Constantia", the ceilings of the building are domed with no wooden beams used for </a:t>
            </a:r>
            <a:r>
              <a:rPr lang="en-US" sz="1600" dirty="0" smtClean="0"/>
              <a:t>construction.</a:t>
            </a:r>
            <a:r>
              <a:rPr lang="en-US" sz="1600" dirty="0" smtClean="0"/>
              <a:t> Glimpses </a:t>
            </a:r>
            <a:r>
              <a:rPr lang="en-US" sz="1600" dirty="0" smtClean="0"/>
              <a:t>of Gothic </a:t>
            </a:r>
            <a:r>
              <a:rPr lang="en-US" sz="1600" dirty="0" smtClean="0"/>
              <a:t>architecture can also be seen in the college </a:t>
            </a:r>
            <a:r>
              <a:rPr lang="en-US" sz="1600" dirty="0" smtClean="0"/>
              <a:t>building.</a:t>
            </a:r>
          </a:p>
          <a:p>
            <a:pPr marL="177800" indent="-177800" algn="just">
              <a:buFont typeface="Arial" pitchFamily="34" charset="0"/>
              <a:buChar char="•"/>
            </a:pPr>
            <a:endParaRPr lang="en-US" sz="1200" dirty="0" smtClean="0"/>
          </a:p>
          <a:p>
            <a:pPr marL="177800" indent="-177800" algn="just">
              <a:buFont typeface="Arial" pitchFamily="34" charset="0"/>
              <a:buChar char="•"/>
            </a:pPr>
            <a:r>
              <a:rPr lang="en-US" sz="1600" dirty="0" smtClean="0"/>
              <a:t>The </a:t>
            </a:r>
            <a:r>
              <a:rPr lang="en-US" sz="1600" b="1" dirty="0" smtClean="0"/>
              <a:t>Bara Imambara</a:t>
            </a:r>
            <a:r>
              <a:rPr lang="en-US" sz="1600" dirty="0" smtClean="0"/>
              <a:t>, </a:t>
            </a:r>
            <a:r>
              <a:rPr lang="en-US" sz="1600" b="1" dirty="0" smtClean="0"/>
              <a:t>Chhota Imambara </a:t>
            </a:r>
            <a:r>
              <a:rPr lang="en-US" sz="1600" dirty="0" smtClean="0"/>
              <a:t>and </a:t>
            </a:r>
            <a:r>
              <a:rPr lang="en-US" sz="1600" b="1" dirty="0" smtClean="0"/>
              <a:t>Rumi Darwaza </a:t>
            </a:r>
            <a:r>
              <a:rPr lang="en-US" sz="1600" dirty="0" smtClean="0"/>
              <a:t>stand in testament to the city's Nawabi </a:t>
            </a:r>
            <a:r>
              <a:rPr lang="en-US" sz="1600" b="1" dirty="0" smtClean="0"/>
              <a:t>mixture of Mughlai and Turkish style </a:t>
            </a:r>
            <a:r>
              <a:rPr lang="en-US" sz="1600" dirty="0" smtClean="0"/>
              <a:t>of architecture while La Martiniere college bears witness to the Indo-European style. Even the new buildings are fashioned using characteristic domes and pillars, and at night these illuminated monuments become the city's main attractions.</a:t>
            </a:r>
            <a:endParaRPr lang="en-US" sz="1600" dirty="0" smtClean="0"/>
          </a:p>
          <a:p>
            <a:pPr marL="177800" indent="-177800" algn="just"/>
            <a:endParaRPr lang="en-US" sz="1000" dirty="0" smtClean="0"/>
          </a:p>
          <a:p>
            <a:pPr marL="177800" indent="-177800" algn="just">
              <a:buFont typeface="Arial" pitchFamily="34" charset="0"/>
              <a:buChar char="•"/>
            </a:pPr>
            <a:r>
              <a:rPr lang="en-US" sz="1600" dirty="0" smtClean="0"/>
              <a:t>Around Hazratganj, the city's main market, there is a </a:t>
            </a:r>
            <a:r>
              <a:rPr lang="en-US" sz="1600" b="1" dirty="0" smtClean="0"/>
              <a:t>fusion of old and modern architecture</a:t>
            </a:r>
            <a:r>
              <a:rPr lang="en-US" sz="1600" dirty="0" smtClean="0"/>
              <a:t>. It has a multi-level parking lot in place of an old and dilapidated police station making way for extending the corridors into </a:t>
            </a:r>
            <a:r>
              <a:rPr lang="en-US" sz="1600" b="1" dirty="0" smtClean="0"/>
              <a:t>well-aligned pebbled pathways</a:t>
            </a:r>
            <a:r>
              <a:rPr lang="en-US" sz="1600" dirty="0" smtClean="0"/>
              <a:t>, adorned with piazzas, </a:t>
            </a:r>
            <a:r>
              <a:rPr lang="en-US" sz="1600" b="1" dirty="0" smtClean="0"/>
              <a:t>green areas and </a:t>
            </a:r>
            <a:r>
              <a:rPr lang="en-US" sz="1600" b="1" dirty="0" smtClean="0"/>
              <a:t>wrought-iron</a:t>
            </a:r>
            <a:r>
              <a:rPr lang="en-US" sz="1600" dirty="0" smtClean="0"/>
              <a:t>, tall</a:t>
            </a:r>
            <a:r>
              <a:rPr lang="en-US" sz="1600" dirty="0" smtClean="0"/>
              <a:t>, </a:t>
            </a:r>
            <a:r>
              <a:rPr lang="en-US" sz="1600" b="1" dirty="0" smtClean="0"/>
              <a:t>beautifully crafted cast-iron lamp-posts</a:t>
            </a:r>
            <a:r>
              <a:rPr lang="en-US" sz="1600" dirty="0" smtClean="0"/>
              <a:t>, reminiscent of the Victorian era, flank both sides of the </a:t>
            </a:r>
            <a:r>
              <a:rPr lang="en-US" sz="1600" dirty="0" smtClean="0"/>
              <a:t>street.</a:t>
            </a:r>
          </a:p>
        </p:txBody>
      </p:sp>
      <p:pic>
        <p:nvPicPr>
          <p:cNvPr id="4098" name="Picture 2" descr="D:\Siddharth\graphic\may 2016\ppt\Lamarts.jpg"/>
          <p:cNvPicPr>
            <a:picLocks noChangeAspect="1" noChangeArrowheads="1"/>
          </p:cNvPicPr>
          <p:nvPr/>
        </p:nvPicPr>
        <p:blipFill>
          <a:blip r:embed="rId2"/>
          <a:srcRect/>
          <a:stretch>
            <a:fillRect/>
          </a:stretch>
        </p:blipFill>
        <p:spPr bwMode="auto">
          <a:xfrm>
            <a:off x="8686800" y="1066800"/>
            <a:ext cx="3299920" cy="1981200"/>
          </a:xfrm>
          <a:prstGeom prst="rect">
            <a:avLst/>
          </a:prstGeom>
          <a:noFill/>
          <a:ln w="28575">
            <a:solidFill>
              <a:srgbClr val="002060"/>
            </a:solidFill>
          </a:ln>
        </p:spPr>
      </p:pic>
      <p:pic>
        <p:nvPicPr>
          <p:cNvPr id="4099" name="Picture 3" descr="D:\Siddharth\graphic\may 2016\ppt\sld-1.jpg"/>
          <p:cNvPicPr>
            <a:picLocks noChangeAspect="1" noChangeArrowheads="1"/>
          </p:cNvPicPr>
          <p:nvPr/>
        </p:nvPicPr>
        <p:blipFill>
          <a:blip r:embed="rId3" cstate="email"/>
          <a:srcRect/>
          <a:stretch>
            <a:fillRect/>
          </a:stretch>
        </p:blipFill>
        <p:spPr bwMode="auto">
          <a:xfrm>
            <a:off x="8686800" y="3657600"/>
            <a:ext cx="3276600" cy="2457650"/>
          </a:xfrm>
          <a:prstGeom prst="rect">
            <a:avLst/>
          </a:prstGeom>
          <a:noFill/>
          <a:ln w="28575">
            <a:solidFill>
              <a:srgbClr val="002060"/>
            </a:solidFill>
          </a:ln>
        </p:spPr>
      </p:pic>
      <p:pic>
        <p:nvPicPr>
          <p:cNvPr id="4100" name="Picture 4" descr="D:\Siddharth\graphic\may 2016\ppt\SDC12395sd.JPG"/>
          <p:cNvPicPr>
            <a:picLocks noChangeAspect="1" noChangeArrowheads="1"/>
          </p:cNvPicPr>
          <p:nvPr/>
        </p:nvPicPr>
        <p:blipFill>
          <a:blip r:embed="rId4"/>
          <a:srcRect/>
          <a:stretch>
            <a:fillRect/>
          </a:stretch>
        </p:blipFill>
        <p:spPr bwMode="auto">
          <a:xfrm>
            <a:off x="8686800" y="6858000"/>
            <a:ext cx="3228622" cy="1981200"/>
          </a:xfrm>
          <a:prstGeom prst="rect">
            <a:avLst/>
          </a:prstGeom>
          <a:noFill/>
          <a:ln w="28575">
            <a:solidFill>
              <a:srgbClr val="002060"/>
            </a:solidFill>
          </a:ln>
        </p:spPr>
      </p:pic>
      <p:sp>
        <p:nvSpPr>
          <p:cNvPr id="9" name="TextBox 8"/>
          <p:cNvSpPr txBox="1"/>
          <p:nvPr/>
        </p:nvSpPr>
        <p:spPr>
          <a:xfrm>
            <a:off x="9372600" y="3124200"/>
            <a:ext cx="1943161" cy="276999"/>
          </a:xfrm>
          <a:prstGeom prst="rect">
            <a:avLst/>
          </a:prstGeom>
          <a:noFill/>
        </p:spPr>
        <p:txBody>
          <a:bodyPr wrap="none" rtlCol="0">
            <a:spAutoFit/>
          </a:bodyPr>
          <a:lstStyle/>
          <a:p>
            <a:r>
              <a:rPr lang="en-US" sz="1200" b="1" dirty="0" smtClean="0"/>
              <a:t>La Martiniere College</a:t>
            </a:r>
            <a:endParaRPr lang="en-US" sz="1200" b="1" dirty="0"/>
          </a:p>
        </p:txBody>
      </p:sp>
      <p:sp>
        <p:nvSpPr>
          <p:cNvPr id="10" name="TextBox 9"/>
          <p:cNvSpPr txBox="1"/>
          <p:nvPr/>
        </p:nvSpPr>
        <p:spPr>
          <a:xfrm>
            <a:off x="9677400" y="6172200"/>
            <a:ext cx="1377300" cy="276999"/>
          </a:xfrm>
          <a:prstGeom prst="rect">
            <a:avLst/>
          </a:prstGeom>
          <a:noFill/>
        </p:spPr>
        <p:txBody>
          <a:bodyPr wrap="none" rtlCol="0">
            <a:spAutoFit/>
          </a:bodyPr>
          <a:lstStyle/>
          <a:p>
            <a:r>
              <a:rPr lang="en-US" sz="1200" b="1" dirty="0" smtClean="0"/>
              <a:t>Rumi Darwaza</a:t>
            </a:r>
            <a:endParaRPr lang="en-US" sz="1200" b="1" dirty="0"/>
          </a:p>
        </p:txBody>
      </p:sp>
      <p:sp>
        <p:nvSpPr>
          <p:cNvPr id="11" name="TextBox 10"/>
          <p:cNvSpPr txBox="1"/>
          <p:nvPr/>
        </p:nvSpPr>
        <p:spPr>
          <a:xfrm>
            <a:off x="9601200" y="8915400"/>
            <a:ext cx="1468672" cy="276999"/>
          </a:xfrm>
          <a:prstGeom prst="rect">
            <a:avLst/>
          </a:prstGeom>
          <a:noFill/>
        </p:spPr>
        <p:txBody>
          <a:bodyPr wrap="none" rtlCol="0">
            <a:spAutoFit/>
          </a:bodyPr>
          <a:lstStyle/>
          <a:p>
            <a:r>
              <a:rPr lang="en-US" sz="1200" b="1" dirty="0" err="1" smtClean="0"/>
              <a:t>Bada</a:t>
            </a:r>
            <a:r>
              <a:rPr lang="en-US" sz="1200" b="1" dirty="0" smtClean="0"/>
              <a:t> Imambara</a:t>
            </a:r>
            <a:endParaRPr lang="en-US" sz="12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85800"/>
            <a:ext cx="1473480" cy="477054"/>
          </a:xfrm>
          <a:prstGeom prst="rect">
            <a:avLst/>
          </a:prstGeom>
          <a:noFill/>
        </p:spPr>
        <p:txBody>
          <a:bodyPr wrap="none" rtlCol="0">
            <a:spAutoFit/>
          </a:bodyPr>
          <a:lstStyle/>
          <a:p>
            <a:r>
              <a:rPr lang="en-US" b="1" dirty="0" smtClean="0"/>
              <a:t>Culture</a:t>
            </a:r>
          </a:p>
        </p:txBody>
      </p:sp>
      <p:sp>
        <p:nvSpPr>
          <p:cNvPr id="3" name="TextBox 2"/>
          <p:cNvSpPr txBox="1"/>
          <p:nvPr/>
        </p:nvSpPr>
        <p:spPr>
          <a:xfrm>
            <a:off x="609600" y="1371600"/>
            <a:ext cx="7010400" cy="4985980"/>
          </a:xfrm>
          <a:prstGeom prst="rect">
            <a:avLst/>
          </a:prstGeom>
          <a:noFill/>
        </p:spPr>
        <p:txBody>
          <a:bodyPr wrap="square" rtlCol="0">
            <a:spAutoFit/>
          </a:bodyPr>
          <a:lstStyle/>
          <a:p>
            <a:pPr marL="177800" indent="-177800" algn="just">
              <a:buFont typeface="Arial" pitchFamily="34" charset="0"/>
              <a:buChar char="•"/>
            </a:pPr>
            <a:r>
              <a:rPr lang="en-US" sz="1600" dirty="0" smtClean="0"/>
              <a:t> </a:t>
            </a:r>
            <a:r>
              <a:rPr lang="en-US" sz="1600" b="1" dirty="0" smtClean="0"/>
              <a:t>Awadhi,</a:t>
            </a:r>
            <a:r>
              <a:rPr lang="en-US" sz="1600" dirty="0" smtClean="0"/>
              <a:t> a dialect of the Hindi dialect continuum, has played an important role in Lucknow's history and is still used in the city's rural areas and by the urban population on the </a:t>
            </a:r>
            <a:r>
              <a:rPr lang="en-US" sz="1600" dirty="0" smtClean="0"/>
              <a:t>streets.</a:t>
            </a:r>
          </a:p>
          <a:p>
            <a:pPr marL="177800" indent="-177800" algn="just">
              <a:buFont typeface="Arial" pitchFamily="34" charset="0"/>
              <a:buChar char="•"/>
            </a:pPr>
            <a:endParaRPr lang="en-US" sz="1000" dirty="0" smtClean="0"/>
          </a:p>
          <a:p>
            <a:pPr marL="177800" indent="-177800" algn="just">
              <a:buFont typeface="Arial" pitchFamily="34" charset="0"/>
              <a:buChar char="•"/>
            </a:pPr>
            <a:r>
              <a:rPr lang="en-US" sz="1600" dirty="0" smtClean="0"/>
              <a:t>The Awadh region has its own distinct </a:t>
            </a:r>
            <a:r>
              <a:rPr lang="en-US" sz="1600" b="1" dirty="0" smtClean="0"/>
              <a:t>"Nawabi"-style cuisine</a:t>
            </a:r>
            <a:r>
              <a:rPr lang="en-US" sz="1600" dirty="0" smtClean="0"/>
              <a:t>. The best-known dishes of this area consist of biryanis, kebabs and breads. Kebabs are served in a variety </a:t>
            </a:r>
            <a:r>
              <a:rPr lang="en-US" sz="1600" dirty="0" smtClean="0"/>
              <a:t>of styles: </a:t>
            </a:r>
            <a:r>
              <a:rPr lang="en-US" sz="1600" b="1" i="1" dirty="0" smtClean="0"/>
              <a:t>kakori</a:t>
            </a:r>
            <a:r>
              <a:rPr lang="en-US" sz="1600" b="1" dirty="0" smtClean="0"/>
              <a:t>, </a:t>
            </a:r>
            <a:r>
              <a:rPr lang="en-US" sz="1600" b="1" i="1" dirty="0" smtClean="0"/>
              <a:t>galawati</a:t>
            </a:r>
            <a:r>
              <a:rPr lang="en-US" sz="1600" b="1" dirty="0" smtClean="0"/>
              <a:t>,</a:t>
            </a:r>
            <a:r>
              <a:rPr lang="en-US" sz="1600" b="1" dirty="0" smtClean="0"/>
              <a:t> </a:t>
            </a:r>
            <a:r>
              <a:rPr lang="en-US" sz="1600" b="1" i="1" dirty="0" smtClean="0"/>
              <a:t>shami</a:t>
            </a:r>
            <a:r>
              <a:rPr lang="en-US" sz="1600" b="1" dirty="0" smtClean="0"/>
              <a:t>, </a:t>
            </a:r>
            <a:r>
              <a:rPr lang="en-US" sz="1600" b="1" i="1" dirty="0" smtClean="0"/>
              <a:t>boti</a:t>
            </a:r>
            <a:r>
              <a:rPr lang="en-US" sz="1600" b="1" dirty="0" smtClean="0"/>
              <a:t>, </a:t>
            </a:r>
            <a:r>
              <a:rPr lang="en-US" sz="1600" b="1" i="1" dirty="0" smtClean="0"/>
              <a:t>patili</a:t>
            </a:r>
            <a:r>
              <a:rPr lang="en-US" sz="1600" b="1" i="1" dirty="0" smtClean="0"/>
              <a:t>-</a:t>
            </a:r>
            <a:r>
              <a:rPr lang="en-US" sz="1600" b="1" i="1" dirty="0" smtClean="0"/>
              <a:t>ke</a:t>
            </a:r>
            <a:r>
              <a:rPr lang="en-US" sz="1600" b="1" dirty="0" smtClean="0"/>
              <a:t>, </a:t>
            </a:r>
            <a:r>
              <a:rPr lang="en-US" sz="1600" b="1" i="1" dirty="0" smtClean="0"/>
              <a:t>ghutwa</a:t>
            </a:r>
            <a:r>
              <a:rPr lang="en-US" sz="1600" b="1" dirty="0" smtClean="0"/>
              <a:t> and </a:t>
            </a:r>
            <a:r>
              <a:rPr lang="en-US" sz="1600" b="1" i="1" dirty="0" smtClean="0"/>
              <a:t>seekh</a:t>
            </a:r>
            <a:r>
              <a:rPr lang="en-US" sz="1600" dirty="0" smtClean="0"/>
              <a:t> are among the available </a:t>
            </a:r>
            <a:r>
              <a:rPr lang="en-US" sz="1600" dirty="0" smtClean="0"/>
              <a:t>varieties. </a:t>
            </a:r>
            <a:r>
              <a:rPr lang="en-US" sz="1600" b="1" dirty="0" smtClean="0"/>
              <a:t>Sheermal</a:t>
            </a:r>
            <a:r>
              <a:rPr lang="en-US" sz="1600" dirty="0" smtClean="0"/>
              <a:t> is a type of sweet bread (paratha) prepared only in Lucknow</a:t>
            </a:r>
            <a:r>
              <a:rPr lang="en-US" sz="1600" dirty="0" smtClean="0"/>
              <a:t>.</a:t>
            </a:r>
          </a:p>
          <a:p>
            <a:pPr marL="177800" indent="-177800" algn="just">
              <a:buFont typeface="Arial" pitchFamily="34" charset="0"/>
              <a:buChar char="•"/>
            </a:pPr>
            <a:endParaRPr lang="en-US" sz="1000" dirty="0" smtClean="0"/>
          </a:p>
          <a:p>
            <a:pPr marL="177800" indent="-177800" algn="just">
              <a:buFont typeface="Arial" pitchFamily="34" charset="0"/>
              <a:buChar char="•"/>
            </a:pPr>
            <a:r>
              <a:rPr lang="en-US" sz="1600" dirty="0" smtClean="0"/>
              <a:t>The classical Indian dance form </a:t>
            </a:r>
            <a:r>
              <a:rPr lang="en-US" sz="1600" b="1" i="1" dirty="0" smtClean="0"/>
              <a:t>Kathak</a:t>
            </a:r>
            <a:r>
              <a:rPr lang="en-US" sz="1600" b="1" dirty="0" smtClean="0"/>
              <a:t> took shape in </a:t>
            </a:r>
            <a:r>
              <a:rPr lang="en-US" sz="1600" b="1" dirty="0" smtClean="0"/>
              <a:t>Lucknow</a:t>
            </a:r>
            <a:r>
              <a:rPr lang="en-US" sz="1600" dirty="0" smtClean="0"/>
              <a:t>. Lachhu </a:t>
            </a:r>
            <a:r>
              <a:rPr lang="en-US" sz="1600" dirty="0" smtClean="0"/>
              <a:t>Maharaj, Acchchan Maharaj, Shambhu Maharaj, and Birju Maharaj have kept this tradition </a:t>
            </a:r>
            <a:r>
              <a:rPr lang="en-US" sz="1600" dirty="0" smtClean="0"/>
              <a:t>alive.</a:t>
            </a:r>
          </a:p>
          <a:p>
            <a:pPr marL="177800" indent="-177800" algn="just">
              <a:buFont typeface="Arial" pitchFamily="34" charset="0"/>
              <a:buChar char="•"/>
            </a:pPr>
            <a:endParaRPr lang="en-US" sz="1000" dirty="0" smtClean="0"/>
          </a:p>
          <a:p>
            <a:pPr marL="177800" indent="-177800" algn="just">
              <a:buFont typeface="Arial" pitchFamily="34" charset="0"/>
              <a:buChar char="•"/>
            </a:pPr>
            <a:r>
              <a:rPr lang="en-US" sz="1600" dirty="0" smtClean="0"/>
              <a:t>Lucknow </a:t>
            </a:r>
            <a:r>
              <a:rPr lang="en-US" sz="1600" dirty="0" smtClean="0"/>
              <a:t>is </a:t>
            </a:r>
            <a:r>
              <a:rPr lang="en-US" sz="1600" b="1" dirty="0" smtClean="0"/>
              <a:t>known for embroidery works including </a:t>
            </a:r>
            <a:r>
              <a:rPr lang="en-US" sz="1600" b="1" i="1" dirty="0" smtClean="0"/>
              <a:t>chikankari</a:t>
            </a:r>
            <a:r>
              <a:rPr lang="en-US" sz="1600" dirty="0" smtClean="0"/>
              <a:t>, </a:t>
            </a:r>
            <a:r>
              <a:rPr lang="en-US" sz="1600" i="1" dirty="0" smtClean="0"/>
              <a:t>zari</a:t>
            </a:r>
            <a:r>
              <a:rPr lang="en-US" sz="1600" dirty="0" smtClean="0"/>
              <a:t>, </a:t>
            </a:r>
            <a:r>
              <a:rPr lang="en-US" sz="1600" i="1" dirty="0" smtClean="0"/>
              <a:t>zardozi</a:t>
            </a:r>
            <a:r>
              <a:rPr lang="en-US" sz="1600" dirty="0" smtClean="0"/>
              <a:t>, </a:t>
            </a:r>
            <a:r>
              <a:rPr lang="en-US" sz="1600" i="1" dirty="0" smtClean="0"/>
              <a:t>kamdani</a:t>
            </a:r>
            <a:r>
              <a:rPr lang="en-US" sz="1600" dirty="0" smtClean="0"/>
              <a:t>, and </a:t>
            </a:r>
            <a:r>
              <a:rPr lang="en-US" sz="1600" i="1" dirty="0" smtClean="0"/>
              <a:t>gota</a:t>
            </a:r>
            <a:r>
              <a:rPr lang="en-US" sz="1600" dirty="0" smtClean="0"/>
              <a:t> making (goldlace weaving</a:t>
            </a:r>
            <a:r>
              <a:rPr lang="en-US" sz="1600" dirty="0" smtClean="0"/>
              <a:t>). </a:t>
            </a:r>
            <a:r>
              <a:rPr lang="en-US" sz="1600" b="1" i="1" dirty="0" smtClean="0"/>
              <a:t>Chikankari</a:t>
            </a:r>
            <a:r>
              <a:rPr lang="en-US" sz="1600" b="1" dirty="0" smtClean="0"/>
              <a:t> is a popular embroidery work well known all over India</a:t>
            </a:r>
            <a:r>
              <a:rPr lang="en-US" sz="1600" dirty="0" smtClean="0"/>
              <a:t>. This 400-year-old art in its present form was developed in Lucknow and it remains the only location where the skill is practised today. </a:t>
            </a:r>
          </a:p>
        </p:txBody>
      </p:sp>
      <p:pic>
        <p:nvPicPr>
          <p:cNvPr id="5122" name="Picture 2" descr="D:\Siddharth\graphic\may 2016\ppt\Tunday-Kebab.jpg"/>
          <p:cNvPicPr>
            <a:picLocks noChangeAspect="1" noChangeArrowheads="1"/>
          </p:cNvPicPr>
          <p:nvPr/>
        </p:nvPicPr>
        <p:blipFill>
          <a:blip r:embed="rId2"/>
          <a:srcRect/>
          <a:stretch>
            <a:fillRect/>
          </a:stretch>
        </p:blipFill>
        <p:spPr bwMode="auto">
          <a:xfrm>
            <a:off x="838200" y="6553200"/>
            <a:ext cx="5110419" cy="2133600"/>
          </a:xfrm>
          <a:prstGeom prst="rect">
            <a:avLst/>
          </a:prstGeom>
          <a:noFill/>
          <a:ln w="28575">
            <a:solidFill>
              <a:srgbClr val="002060"/>
            </a:solidFill>
          </a:ln>
        </p:spPr>
      </p:pic>
      <p:pic>
        <p:nvPicPr>
          <p:cNvPr id="5123" name="Picture 3" descr="D:\Siddharth\graphic\may 2016\ppt\220px-Kathak_3511900193_986f6440f6_b_retouched.jpg"/>
          <p:cNvPicPr>
            <a:picLocks noChangeAspect="1" noChangeArrowheads="1"/>
          </p:cNvPicPr>
          <p:nvPr/>
        </p:nvPicPr>
        <p:blipFill>
          <a:blip r:embed="rId3"/>
          <a:srcRect/>
          <a:stretch>
            <a:fillRect/>
          </a:stretch>
        </p:blipFill>
        <p:spPr bwMode="auto">
          <a:xfrm>
            <a:off x="8534400" y="685800"/>
            <a:ext cx="2794000" cy="3022600"/>
          </a:xfrm>
          <a:prstGeom prst="rect">
            <a:avLst/>
          </a:prstGeom>
          <a:noFill/>
          <a:ln w="28575">
            <a:solidFill>
              <a:srgbClr val="002060"/>
            </a:solidFill>
          </a:ln>
        </p:spPr>
      </p:pic>
      <p:pic>
        <p:nvPicPr>
          <p:cNvPr id="5124" name="Picture 4" descr="D:\Siddharth\graphic\may 2016\ppt\chikankarui.jpg"/>
          <p:cNvPicPr>
            <a:picLocks noChangeAspect="1" noChangeArrowheads="1"/>
          </p:cNvPicPr>
          <p:nvPr/>
        </p:nvPicPr>
        <p:blipFill>
          <a:blip r:embed="rId4"/>
          <a:srcRect/>
          <a:stretch>
            <a:fillRect/>
          </a:stretch>
        </p:blipFill>
        <p:spPr bwMode="auto">
          <a:xfrm>
            <a:off x="7086600" y="6629400"/>
            <a:ext cx="3276600" cy="2200949"/>
          </a:xfrm>
          <a:prstGeom prst="rect">
            <a:avLst/>
          </a:prstGeom>
          <a:noFill/>
          <a:ln w="28575">
            <a:solidFill>
              <a:srgbClr val="002060"/>
            </a:solidFill>
          </a:ln>
        </p:spPr>
      </p:pic>
      <p:pic>
        <p:nvPicPr>
          <p:cNvPr id="5125" name="Picture 5" descr="D:\Siddharth\graphic\may 2016\ppt\297157-up-sangeet-natak-academy.jpg"/>
          <p:cNvPicPr>
            <a:picLocks noChangeAspect="1" noChangeArrowheads="1"/>
          </p:cNvPicPr>
          <p:nvPr/>
        </p:nvPicPr>
        <p:blipFill>
          <a:blip r:embed="rId5"/>
          <a:srcRect/>
          <a:stretch>
            <a:fillRect/>
          </a:stretch>
        </p:blipFill>
        <p:spPr bwMode="auto">
          <a:xfrm>
            <a:off x="8458200" y="4114800"/>
            <a:ext cx="2819400" cy="2029667"/>
          </a:xfrm>
          <a:prstGeom prst="rect">
            <a:avLst/>
          </a:prstGeom>
          <a:noFill/>
          <a:ln w="28575">
            <a:solidFill>
              <a:srgbClr val="002060"/>
            </a:solidFill>
          </a:ln>
        </p:spPr>
      </p:pic>
      <p:sp>
        <p:nvSpPr>
          <p:cNvPr id="8" name="TextBox 7"/>
          <p:cNvSpPr txBox="1"/>
          <p:nvPr/>
        </p:nvSpPr>
        <p:spPr>
          <a:xfrm>
            <a:off x="9144000" y="3733800"/>
            <a:ext cx="1745991" cy="276999"/>
          </a:xfrm>
          <a:prstGeom prst="rect">
            <a:avLst/>
          </a:prstGeom>
          <a:noFill/>
        </p:spPr>
        <p:txBody>
          <a:bodyPr wrap="none" rtlCol="0">
            <a:spAutoFit/>
          </a:bodyPr>
          <a:lstStyle/>
          <a:p>
            <a:r>
              <a:rPr lang="en-US" sz="1200" b="1" dirty="0" smtClean="0"/>
              <a:t>Kathak Dance form</a:t>
            </a:r>
            <a:endParaRPr lang="en-US" sz="1200" b="1" dirty="0"/>
          </a:p>
        </p:txBody>
      </p:sp>
      <p:sp>
        <p:nvSpPr>
          <p:cNvPr id="9" name="TextBox 8"/>
          <p:cNvSpPr txBox="1"/>
          <p:nvPr/>
        </p:nvSpPr>
        <p:spPr>
          <a:xfrm>
            <a:off x="8991600" y="6172200"/>
            <a:ext cx="2121093" cy="276999"/>
          </a:xfrm>
          <a:prstGeom prst="rect">
            <a:avLst/>
          </a:prstGeom>
          <a:noFill/>
        </p:spPr>
        <p:txBody>
          <a:bodyPr wrap="none" rtlCol="0">
            <a:spAutoFit/>
          </a:bodyPr>
          <a:lstStyle/>
          <a:p>
            <a:r>
              <a:rPr lang="en-US" sz="1200" b="1" dirty="0" err="1" smtClean="0"/>
              <a:t>Sangeet</a:t>
            </a:r>
            <a:r>
              <a:rPr lang="en-US" sz="1200" b="1" dirty="0" smtClean="0"/>
              <a:t> </a:t>
            </a:r>
            <a:r>
              <a:rPr lang="en-US" sz="1200" b="1" dirty="0" err="1" smtClean="0"/>
              <a:t>Natya</a:t>
            </a:r>
            <a:r>
              <a:rPr lang="en-US" sz="1200" b="1" dirty="0" smtClean="0"/>
              <a:t> Academy</a:t>
            </a:r>
            <a:endParaRPr lang="en-US" sz="1200" b="1" dirty="0"/>
          </a:p>
        </p:txBody>
      </p:sp>
      <p:sp>
        <p:nvSpPr>
          <p:cNvPr id="10" name="TextBox 9"/>
          <p:cNvSpPr txBox="1"/>
          <p:nvPr/>
        </p:nvSpPr>
        <p:spPr>
          <a:xfrm>
            <a:off x="1676400" y="8763000"/>
            <a:ext cx="3251211" cy="276999"/>
          </a:xfrm>
          <a:prstGeom prst="rect">
            <a:avLst/>
          </a:prstGeom>
          <a:noFill/>
        </p:spPr>
        <p:txBody>
          <a:bodyPr wrap="none" rtlCol="0">
            <a:spAutoFit/>
          </a:bodyPr>
          <a:lstStyle/>
          <a:p>
            <a:r>
              <a:rPr lang="en-US" sz="1200" b="1" dirty="0" err="1" smtClean="0"/>
              <a:t>Tunday</a:t>
            </a:r>
            <a:r>
              <a:rPr lang="en-US" sz="1200" b="1" dirty="0" smtClean="0"/>
              <a:t> Kebabs – Nawabi style cuisine</a:t>
            </a:r>
            <a:endParaRPr lang="en-US" sz="1200" b="1" dirty="0"/>
          </a:p>
        </p:txBody>
      </p:sp>
      <p:sp>
        <p:nvSpPr>
          <p:cNvPr id="11" name="TextBox 10"/>
          <p:cNvSpPr txBox="1"/>
          <p:nvPr/>
        </p:nvSpPr>
        <p:spPr>
          <a:xfrm>
            <a:off x="8077200" y="8915400"/>
            <a:ext cx="1106393" cy="276999"/>
          </a:xfrm>
          <a:prstGeom prst="rect">
            <a:avLst/>
          </a:prstGeom>
          <a:noFill/>
        </p:spPr>
        <p:txBody>
          <a:bodyPr wrap="none" rtlCol="0">
            <a:spAutoFit/>
          </a:bodyPr>
          <a:lstStyle/>
          <a:p>
            <a:r>
              <a:rPr lang="en-US" sz="1200" b="1" dirty="0" smtClean="0"/>
              <a:t>Chikankari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533400"/>
            <a:ext cx="1904689" cy="477054"/>
          </a:xfrm>
          <a:prstGeom prst="rect">
            <a:avLst/>
          </a:prstGeom>
          <a:noFill/>
        </p:spPr>
        <p:txBody>
          <a:bodyPr wrap="none" rtlCol="0">
            <a:spAutoFit/>
          </a:bodyPr>
          <a:lstStyle/>
          <a:p>
            <a:r>
              <a:rPr lang="en-US" b="1" dirty="0" smtClean="0"/>
              <a:t>Education</a:t>
            </a:r>
          </a:p>
        </p:txBody>
      </p:sp>
      <p:sp>
        <p:nvSpPr>
          <p:cNvPr id="3" name="TextBox 2"/>
          <p:cNvSpPr txBox="1"/>
          <p:nvPr/>
        </p:nvSpPr>
        <p:spPr>
          <a:xfrm>
            <a:off x="762000" y="1219200"/>
            <a:ext cx="8001000" cy="5386090"/>
          </a:xfrm>
          <a:prstGeom prst="rect">
            <a:avLst/>
          </a:prstGeom>
          <a:noFill/>
        </p:spPr>
        <p:txBody>
          <a:bodyPr wrap="square" rtlCol="0">
            <a:spAutoFit/>
          </a:bodyPr>
          <a:lstStyle/>
          <a:p>
            <a:pPr marL="177800" indent="-177800" algn="just">
              <a:buFont typeface="Arial" pitchFamily="34" charset="0"/>
              <a:buChar char="•"/>
            </a:pPr>
            <a:r>
              <a:rPr lang="en-US" sz="1600" dirty="0" smtClean="0"/>
              <a:t>Lucknow is home to a number of prominent educational and research organisations </a:t>
            </a:r>
            <a:r>
              <a:rPr lang="en-US" sz="1600" dirty="0" smtClean="0"/>
              <a:t>including: </a:t>
            </a:r>
            <a:r>
              <a:rPr lang="en-US" sz="1600" b="1" dirty="0" smtClean="0"/>
              <a:t>IIIT</a:t>
            </a:r>
            <a:r>
              <a:rPr lang="en-US" sz="1600" dirty="0" smtClean="0"/>
              <a:t>,</a:t>
            </a:r>
            <a:r>
              <a:rPr lang="en-US" sz="1600" dirty="0" smtClean="0"/>
              <a:t> </a:t>
            </a:r>
            <a:r>
              <a:rPr lang="en-US" sz="1600" b="1" dirty="0" smtClean="0"/>
              <a:t>IIM</a:t>
            </a:r>
            <a:r>
              <a:rPr lang="en-US" sz="1600" dirty="0" smtClean="0"/>
              <a:t>,</a:t>
            </a:r>
            <a:r>
              <a:rPr lang="en-US" sz="1600" dirty="0" smtClean="0"/>
              <a:t> </a:t>
            </a:r>
            <a:r>
              <a:rPr lang="en-US" sz="1600" b="1" dirty="0" smtClean="0"/>
              <a:t>IHM</a:t>
            </a:r>
            <a:r>
              <a:rPr lang="en-US" sz="1600" dirty="0" smtClean="0"/>
              <a:t>,</a:t>
            </a:r>
            <a:r>
              <a:rPr lang="en-US" sz="1600" dirty="0" smtClean="0"/>
              <a:t> </a:t>
            </a:r>
            <a:r>
              <a:rPr lang="en-US" sz="1600" b="1" dirty="0" smtClean="0"/>
              <a:t>CDRI</a:t>
            </a:r>
            <a:r>
              <a:rPr lang="en-US" sz="1600" dirty="0" smtClean="0"/>
              <a:t>,</a:t>
            </a:r>
            <a:r>
              <a:rPr lang="en-US" sz="1600" dirty="0" smtClean="0"/>
              <a:t> </a:t>
            </a:r>
            <a:r>
              <a:rPr lang="en-US" sz="1600" b="1" dirty="0" smtClean="0"/>
              <a:t>IITR</a:t>
            </a:r>
            <a:r>
              <a:rPr lang="en-US" sz="1600" dirty="0" smtClean="0"/>
              <a:t>,</a:t>
            </a:r>
            <a:r>
              <a:rPr lang="en-US" sz="1600" dirty="0" smtClean="0"/>
              <a:t> </a:t>
            </a:r>
            <a:r>
              <a:rPr lang="en-US" sz="1600" b="1" dirty="0" smtClean="0"/>
              <a:t>NBRI</a:t>
            </a:r>
            <a:r>
              <a:rPr lang="en-US" sz="1600" dirty="0" smtClean="0"/>
              <a:t>,</a:t>
            </a:r>
            <a:r>
              <a:rPr lang="en-US" sz="1600" dirty="0" smtClean="0"/>
              <a:t> </a:t>
            </a:r>
            <a:r>
              <a:rPr lang="en-US" sz="1600" b="1" dirty="0" smtClean="0"/>
              <a:t>IET</a:t>
            </a:r>
            <a:r>
              <a:rPr lang="en-US" sz="1600" dirty="0" smtClean="0"/>
              <a:t>,</a:t>
            </a:r>
            <a:r>
              <a:rPr lang="en-US" sz="1600" dirty="0" smtClean="0"/>
              <a:t> </a:t>
            </a:r>
            <a:r>
              <a:rPr lang="en-US" sz="1600" b="1" dirty="0" smtClean="0"/>
              <a:t>Dr. Ram Manohar Lohia National Law University</a:t>
            </a:r>
            <a:r>
              <a:rPr lang="en-US" sz="1600" dirty="0" smtClean="0"/>
              <a:t>, </a:t>
            </a:r>
            <a:r>
              <a:rPr lang="en-US" sz="1600" b="1" dirty="0" smtClean="0"/>
              <a:t>SGPGIMS</a:t>
            </a:r>
            <a:r>
              <a:rPr lang="en-US" sz="1600" dirty="0" smtClean="0"/>
              <a:t> and </a:t>
            </a:r>
            <a:r>
              <a:rPr lang="en-US" sz="1600" b="1" dirty="0" smtClean="0"/>
              <a:t>KGMU</a:t>
            </a:r>
            <a:r>
              <a:rPr lang="en-US" sz="1600" dirty="0" smtClean="0"/>
              <a:t>.</a:t>
            </a:r>
          </a:p>
          <a:p>
            <a:pPr marL="177800" indent="-177800" algn="just">
              <a:buFont typeface="Arial" pitchFamily="34" charset="0"/>
              <a:buChar char="•"/>
            </a:pPr>
            <a:endParaRPr lang="en-US" sz="1000" dirty="0" smtClean="0"/>
          </a:p>
          <a:p>
            <a:pPr marL="177800" indent="-177800" algn="just">
              <a:buFont typeface="Arial" pitchFamily="34" charset="0"/>
              <a:buChar char="•"/>
            </a:pPr>
            <a:r>
              <a:rPr lang="en-US" sz="1600" dirty="0" smtClean="0"/>
              <a:t>Some of Uttar Pradesh's major schools are located in Lucknow </a:t>
            </a:r>
            <a:r>
              <a:rPr lang="en-US" sz="1600" dirty="0" smtClean="0"/>
              <a:t>including: </a:t>
            </a:r>
            <a:r>
              <a:rPr lang="en-US" sz="1600" b="1" dirty="0" smtClean="0"/>
              <a:t>Mount Carmel College</a:t>
            </a:r>
            <a:r>
              <a:rPr lang="en-US" sz="1600" dirty="0" smtClean="0"/>
              <a:t>, </a:t>
            </a:r>
            <a:r>
              <a:rPr lang="en-US" sz="1600" b="1" dirty="0" smtClean="0"/>
              <a:t>City Montessori School</a:t>
            </a:r>
            <a:r>
              <a:rPr lang="en-US" sz="1600" dirty="0" smtClean="0"/>
              <a:t>, </a:t>
            </a:r>
            <a:r>
              <a:rPr lang="en-US" sz="1600" b="1" dirty="0" smtClean="0"/>
              <a:t>St</a:t>
            </a:r>
            <a:r>
              <a:rPr lang="en-US" sz="1600" b="1" dirty="0" smtClean="0"/>
              <a:t>. Francis' College</a:t>
            </a:r>
            <a:r>
              <a:rPr lang="en-US" sz="1600" dirty="0" smtClean="0"/>
              <a:t>, </a:t>
            </a:r>
            <a:r>
              <a:rPr lang="en-US" sz="1600" b="1" dirty="0" smtClean="0"/>
              <a:t>Loreto Convent Lucknow</a:t>
            </a:r>
            <a:r>
              <a:rPr lang="en-US" sz="1600" dirty="0" smtClean="0"/>
              <a:t>, </a:t>
            </a:r>
            <a:r>
              <a:rPr lang="en-US" sz="1600" b="1" dirty="0" smtClean="0"/>
              <a:t>St. Mary's Convent Inter College</a:t>
            </a:r>
            <a:r>
              <a:rPr lang="en-US" sz="1600" dirty="0" smtClean="0"/>
              <a:t>, </a:t>
            </a:r>
            <a:r>
              <a:rPr lang="en-US" sz="1600" b="1" dirty="0" smtClean="0"/>
              <a:t>Kendriya Vidyala</a:t>
            </a:r>
            <a:r>
              <a:rPr lang="en-US" sz="1600" dirty="0" smtClean="0"/>
              <a:t>, </a:t>
            </a:r>
            <a:r>
              <a:rPr lang="en-US" sz="1600" b="1" dirty="0" smtClean="0"/>
              <a:t>Seth </a:t>
            </a:r>
            <a:r>
              <a:rPr lang="en-US" sz="1600" b="1" dirty="0" smtClean="0"/>
              <a:t>M.R. Jaipuria </a:t>
            </a:r>
            <a:r>
              <a:rPr lang="en-US" sz="1600" b="1" dirty="0" smtClean="0"/>
              <a:t>School</a:t>
            </a:r>
            <a:r>
              <a:rPr lang="en-US" sz="1600" dirty="0" smtClean="0"/>
              <a:t>, </a:t>
            </a:r>
            <a:r>
              <a:rPr lang="en-US" sz="1600" b="1" dirty="0" smtClean="0"/>
              <a:t>Amity </a:t>
            </a:r>
            <a:r>
              <a:rPr lang="en-US" sz="1600" b="1" dirty="0" smtClean="0"/>
              <a:t>International School</a:t>
            </a:r>
            <a:r>
              <a:rPr lang="en-US" sz="1600" dirty="0" smtClean="0"/>
              <a:t>, </a:t>
            </a:r>
            <a:r>
              <a:rPr lang="en-US" sz="1600" b="1" dirty="0" smtClean="0"/>
              <a:t>St. Agnes, Army Public School</a:t>
            </a:r>
            <a:r>
              <a:rPr lang="en-US" sz="1600" dirty="0" smtClean="0"/>
              <a:t>, </a:t>
            </a:r>
            <a:r>
              <a:rPr lang="en-US" sz="1600" b="1" dirty="0" smtClean="0"/>
              <a:t>Study </a:t>
            </a:r>
            <a:r>
              <a:rPr lang="en-US" sz="1600" b="1" dirty="0" smtClean="0"/>
              <a:t>Hall</a:t>
            </a:r>
            <a:r>
              <a:rPr lang="en-US" sz="1600" dirty="0" smtClean="0"/>
              <a:t>, </a:t>
            </a:r>
            <a:r>
              <a:rPr lang="en-US" sz="1600" b="1" dirty="0" smtClean="0"/>
              <a:t>Christ </a:t>
            </a:r>
            <a:r>
              <a:rPr lang="en-US" sz="1600" b="1" dirty="0" smtClean="0"/>
              <a:t>Church College</a:t>
            </a:r>
            <a:r>
              <a:rPr lang="en-US" sz="1600" dirty="0" smtClean="0"/>
              <a:t>, </a:t>
            </a:r>
            <a:r>
              <a:rPr lang="en-US" sz="1600" b="1" dirty="0" smtClean="0"/>
              <a:t>Delhi Public </a:t>
            </a:r>
            <a:r>
              <a:rPr lang="en-US" sz="1600" b="1" dirty="0" smtClean="0"/>
              <a:t>School.</a:t>
            </a:r>
          </a:p>
          <a:p>
            <a:pPr marL="177800" indent="-177800" algn="just">
              <a:buFont typeface="Arial" pitchFamily="34" charset="0"/>
              <a:buChar char="•"/>
            </a:pPr>
            <a:endParaRPr lang="en-US" sz="1000" b="1" dirty="0" smtClean="0"/>
          </a:p>
          <a:p>
            <a:pPr marL="177800" indent="-177800" algn="just">
              <a:buFont typeface="Arial" pitchFamily="34" charset="0"/>
              <a:buChar char="•"/>
            </a:pPr>
            <a:r>
              <a:rPr lang="en-US" sz="1600" b="1" dirty="0" smtClean="0"/>
              <a:t>City Montessori School</a:t>
            </a:r>
            <a:r>
              <a:rPr lang="en-US" sz="1600" dirty="0" smtClean="0"/>
              <a:t>, with over 20 branches spread throughout the city is the only school in the world to have been awarded a UNESCO Prize for Peace </a:t>
            </a:r>
            <a:r>
              <a:rPr lang="en-US" sz="1600" dirty="0" smtClean="0"/>
              <a:t>Education. CMS </a:t>
            </a:r>
            <a:r>
              <a:rPr lang="en-US" sz="1600" dirty="0" smtClean="0"/>
              <a:t>also holds a Guinness World Record for being the largest school in the world with over 40000 </a:t>
            </a:r>
            <a:r>
              <a:rPr lang="en-US" sz="1600" dirty="0" smtClean="0"/>
              <a:t>pupil.</a:t>
            </a:r>
          </a:p>
          <a:p>
            <a:pPr marL="177800" indent="-177800" algn="just">
              <a:buFont typeface="Arial" pitchFamily="34" charset="0"/>
              <a:buChar char="•"/>
            </a:pPr>
            <a:endParaRPr lang="en-US" sz="1000" dirty="0" smtClean="0"/>
          </a:p>
          <a:p>
            <a:pPr marL="177800" indent="-177800" algn="just">
              <a:buFont typeface="Arial" pitchFamily="34" charset="0"/>
              <a:buChar char="•"/>
            </a:pPr>
            <a:r>
              <a:rPr lang="en-US" sz="1600" b="1" dirty="0" smtClean="0"/>
              <a:t>La </a:t>
            </a:r>
            <a:r>
              <a:rPr lang="en-US" sz="1600" b="1" dirty="0" smtClean="0"/>
              <a:t>Martiniere </a:t>
            </a:r>
            <a:r>
              <a:rPr lang="en-US" sz="1600" dirty="0" smtClean="0"/>
              <a:t>Lucknow, founded in 1845, is the only school in the world to have been awarded a battle </a:t>
            </a:r>
            <a:r>
              <a:rPr lang="en-US" sz="1600" dirty="0" smtClean="0"/>
              <a:t>honour.</a:t>
            </a:r>
            <a:r>
              <a:rPr lang="en-US" sz="1600" dirty="0" smtClean="0"/>
              <a:t> It is one of the oldest and most reputed schools in India, often ranked among the top 10 schools in the </a:t>
            </a:r>
            <a:r>
              <a:rPr lang="en-US" sz="1600" dirty="0" smtClean="0"/>
              <a:t>country.</a:t>
            </a:r>
          </a:p>
          <a:p>
            <a:pPr marL="177800" indent="-177800" algn="just">
              <a:buFont typeface="Arial" pitchFamily="34" charset="0"/>
              <a:buChar char="•"/>
            </a:pPr>
            <a:endParaRPr lang="en-US" sz="1000" dirty="0" smtClean="0"/>
          </a:p>
          <a:p>
            <a:pPr marL="177800" indent="-177800" algn="just">
              <a:buFont typeface="Arial" pitchFamily="34" charset="0"/>
              <a:buChar char="•"/>
            </a:pPr>
            <a:r>
              <a:rPr lang="en-US" sz="1600" dirty="0" smtClean="0"/>
              <a:t>The </a:t>
            </a:r>
            <a:r>
              <a:rPr lang="en-US" sz="1600" dirty="0" smtClean="0"/>
              <a:t>prestigious </a:t>
            </a:r>
            <a:r>
              <a:rPr lang="en-US" sz="1600" b="1" dirty="0" smtClean="0"/>
              <a:t>National P. G. College</a:t>
            </a:r>
            <a:r>
              <a:rPr lang="en-US" sz="1600" dirty="0" smtClean="0"/>
              <a:t>, affiliated to the University of Lucknow is ranked as the second best college imparting formal education in the country by the </a:t>
            </a:r>
            <a:r>
              <a:rPr lang="en-US" sz="1600" b="1" dirty="0" smtClean="0"/>
              <a:t>National Assessment and Accreditation Council</a:t>
            </a:r>
            <a:r>
              <a:rPr lang="en-US" sz="1600" b="1" dirty="0" smtClean="0"/>
              <a:t>.</a:t>
            </a:r>
            <a:endParaRPr lang="en-US" sz="1600" b="1" dirty="0" smtClean="0"/>
          </a:p>
        </p:txBody>
      </p:sp>
      <p:pic>
        <p:nvPicPr>
          <p:cNvPr id="6146" name="Picture 2" descr="D:\Siddharth\graphic\may 2016\ppt\La_Martiniere3-Lucknow.jpg"/>
          <p:cNvPicPr>
            <a:picLocks noChangeAspect="1" noChangeArrowheads="1"/>
          </p:cNvPicPr>
          <p:nvPr/>
        </p:nvPicPr>
        <p:blipFill>
          <a:blip r:embed="rId2"/>
          <a:srcRect/>
          <a:stretch>
            <a:fillRect/>
          </a:stretch>
        </p:blipFill>
        <p:spPr bwMode="auto">
          <a:xfrm>
            <a:off x="9067800" y="1219199"/>
            <a:ext cx="3124200" cy="1921383"/>
          </a:xfrm>
          <a:prstGeom prst="rect">
            <a:avLst/>
          </a:prstGeom>
          <a:noFill/>
          <a:ln w="28575">
            <a:solidFill>
              <a:srgbClr val="002060"/>
            </a:solidFill>
          </a:ln>
        </p:spPr>
      </p:pic>
      <p:pic>
        <p:nvPicPr>
          <p:cNvPr id="6147" name="Picture 3" descr="D:\Siddharth\graphic\may 2016\ppt\amity.png"/>
          <p:cNvPicPr>
            <a:picLocks noChangeAspect="1" noChangeArrowheads="1"/>
          </p:cNvPicPr>
          <p:nvPr/>
        </p:nvPicPr>
        <p:blipFill>
          <a:blip r:embed="rId3"/>
          <a:srcRect/>
          <a:stretch>
            <a:fillRect/>
          </a:stretch>
        </p:blipFill>
        <p:spPr bwMode="auto">
          <a:xfrm>
            <a:off x="9067800" y="3657600"/>
            <a:ext cx="3143250" cy="1676400"/>
          </a:xfrm>
          <a:prstGeom prst="rect">
            <a:avLst/>
          </a:prstGeom>
          <a:noFill/>
          <a:ln w="28575">
            <a:solidFill>
              <a:srgbClr val="002060"/>
            </a:solidFill>
          </a:ln>
        </p:spPr>
      </p:pic>
      <p:pic>
        <p:nvPicPr>
          <p:cNvPr id="6148" name="Picture 4" descr="D:\Siddharth\graphic\may 2016\ppt\Lucknow University.jpg"/>
          <p:cNvPicPr>
            <a:picLocks noChangeAspect="1" noChangeArrowheads="1"/>
          </p:cNvPicPr>
          <p:nvPr/>
        </p:nvPicPr>
        <p:blipFill>
          <a:blip r:embed="rId4"/>
          <a:srcRect t="23252" b="22494"/>
          <a:stretch>
            <a:fillRect/>
          </a:stretch>
        </p:blipFill>
        <p:spPr bwMode="auto">
          <a:xfrm>
            <a:off x="609600" y="7162800"/>
            <a:ext cx="4245429" cy="1524000"/>
          </a:xfrm>
          <a:prstGeom prst="rect">
            <a:avLst/>
          </a:prstGeom>
          <a:noFill/>
          <a:ln w="28575">
            <a:solidFill>
              <a:srgbClr val="002060"/>
            </a:solidFill>
          </a:ln>
        </p:spPr>
      </p:pic>
      <p:pic>
        <p:nvPicPr>
          <p:cNvPr id="6149" name="Picture 5" descr="D:\Siddharth\graphic\may 2016\ppt\KGMU.jpg"/>
          <p:cNvPicPr>
            <a:picLocks noChangeAspect="1" noChangeArrowheads="1"/>
          </p:cNvPicPr>
          <p:nvPr/>
        </p:nvPicPr>
        <p:blipFill>
          <a:blip r:embed="rId5"/>
          <a:srcRect/>
          <a:stretch>
            <a:fillRect/>
          </a:stretch>
        </p:blipFill>
        <p:spPr bwMode="auto">
          <a:xfrm>
            <a:off x="9144000" y="6172200"/>
            <a:ext cx="3147131" cy="2362200"/>
          </a:xfrm>
          <a:prstGeom prst="rect">
            <a:avLst/>
          </a:prstGeom>
          <a:noFill/>
          <a:ln w="28575">
            <a:solidFill>
              <a:srgbClr val="002060"/>
            </a:solidFill>
          </a:ln>
        </p:spPr>
      </p:pic>
      <p:pic>
        <p:nvPicPr>
          <p:cNvPr id="6151" name="Picture 7" descr="D:\Siddharth\graphic\may 2016\ppt\indian-institute-of-management-lucknow-iim-lucknow-lucknow-india.jpg"/>
          <p:cNvPicPr>
            <a:picLocks noChangeAspect="1" noChangeArrowheads="1"/>
          </p:cNvPicPr>
          <p:nvPr/>
        </p:nvPicPr>
        <p:blipFill>
          <a:blip r:embed="rId6"/>
          <a:srcRect/>
          <a:stretch>
            <a:fillRect/>
          </a:stretch>
        </p:blipFill>
        <p:spPr bwMode="auto">
          <a:xfrm>
            <a:off x="5441138" y="7010400"/>
            <a:ext cx="2864662" cy="1905000"/>
          </a:xfrm>
          <a:prstGeom prst="rect">
            <a:avLst/>
          </a:prstGeom>
          <a:noFill/>
          <a:ln w="28575">
            <a:solidFill>
              <a:srgbClr val="002060"/>
            </a:solidFill>
          </a:ln>
        </p:spPr>
      </p:pic>
      <p:sp>
        <p:nvSpPr>
          <p:cNvPr id="14" name="TextBox 13"/>
          <p:cNvSpPr txBox="1"/>
          <p:nvPr/>
        </p:nvSpPr>
        <p:spPr>
          <a:xfrm>
            <a:off x="9829800" y="3200400"/>
            <a:ext cx="1943161" cy="276999"/>
          </a:xfrm>
          <a:prstGeom prst="rect">
            <a:avLst/>
          </a:prstGeom>
          <a:noFill/>
        </p:spPr>
        <p:txBody>
          <a:bodyPr wrap="none" rtlCol="0">
            <a:spAutoFit/>
          </a:bodyPr>
          <a:lstStyle/>
          <a:p>
            <a:r>
              <a:rPr lang="en-US" sz="1200" b="1" dirty="0" smtClean="0"/>
              <a:t>La Martiniere College</a:t>
            </a:r>
            <a:endParaRPr lang="en-US" sz="1200" b="1" dirty="0"/>
          </a:p>
        </p:txBody>
      </p:sp>
      <p:sp>
        <p:nvSpPr>
          <p:cNvPr id="15" name="TextBox 14"/>
          <p:cNvSpPr txBox="1"/>
          <p:nvPr/>
        </p:nvSpPr>
        <p:spPr>
          <a:xfrm>
            <a:off x="9601200" y="5410200"/>
            <a:ext cx="2375971" cy="276999"/>
          </a:xfrm>
          <a:prstGeom prst="rect">
            <a:avLst/>
          </a:prstGeom>
          <a:noFill/>
        </p:spPr>
        <p:txBody>
          <a:bodyPr wrap="none" rtlCol="0">
            <a:spAutoFit/>
          </a:bodyPr>
          <a:lstStyle/>
          <a:p>
            <a:r>
              <a:rPr lang="en-US" sz="1200" b="1" dirty="0" smtClean="0"/>
              <a:t>Amity International School</a:t>
            </a:r>
            <a:endParaRPr lang="en-US" sz="1200" b="1" dirty="0"/>
          </a:p>
        </p:txBody>
      </p:sp>
      <p:sp>
        <p:nvSpPr>
          <p:cNvPr id="16" name="TextBox 15"/>
          <p:cNvSpPr txBox="1"/>
          <p:nvPr/>
        </p:nvSpPr>
        <p:spPr>
          <a:xfrm>
            <a:off x="9448800" y="8610600"/>
            <a:ext cx="2504212" cy="276999"/>
          </a:xfrm>
          <a:prstGeom prst="rect">
            <a:avLst/>
          </a:prstGeom>
          <a:noFill/>
        </p:spPr>
        <p:txBody>
          <a:bodyPr wrap="none" rtlCol="0">
            <a:spAutoFit/>
          </a:bodyPr>
          <a:lstStyle/>
          <a:p>
            <a:r>
              <a:rPr lang="en-US" sz="1200" b="1" dirty="0" smtClean="0"/>
              <a:t>King George Medical College</a:t>
            </a:r>
            <a:endParaRPr lang="en-US" sz="1200" b="1" dirty="0"/>
          </a:p>
        </p:txBody>
      </p:sp>
      <p:sp>
        <p:nvSpPr>
          <p:cNvPr id="17" name="TextBox 16"/>
          <p:cNvSpPr txBox="1"/>
          <p:nvPr/>
        </p:nvSpPr>
        <p:spPr>
          <a:xfrm>
            <a:off x="5562600" y="8991600"/>
            <a:ext cx="2751074" cy="276999"/>
          </a:xfrm>
          <a:prstGeom prst="rect">
            <a:avLst/>
          </a:prstGeom>
          <a:noFill/>
        </p:spPr>
        <p:txBody>
          <a:bodyPr wrap="none" rtlCol="0">
            <a:spAutoFit/>
          </a:bodyPr>
          <a:lstStyle/>
          <a:p>
            <a:r>
              <a:rPr lang="en-US" sz="1200" b="1" dirty="0" smtClean="0"/>
              <a:t>Indian Institute of Management</a:t>
            </a:r>
            <a:endParaRPr lang="en-US" sz="1200" b="1" dirty="0"/>
          </a:p>
        </p:txBody>
      </p:sp>
      <p:sp>
        <p:nvSpPr>
          <p:cNvPr id="18" name="TextBox 17"/>
          <p:cNvSpPr txBox="1"/>
          <p:nvPr/>
        </p:nvSpPr>
        <p:spPr>
          <a:xfrm>
            <a:off x="1676400" y="8763000"/>
            <a:ext cx="1819729" cy="276999"/>
          </a:xfrm>
          <a:prstGeom prst="rect">
            <a:avLst/>
          </a:prstGeom>
          <a:noFill/>
        </p:spPr>
        <p:txBody>
          <a:bodyPr wrap="none" rtlCol="0">
            <a:spAutoFit/>
          </a:bodyPr>
          <a:lstStyle/>
          <a:p>
            <a:r>
              <a:rPr lang="en-US" sz="1200" b="1" dirty="0" smtClean="0"/>
              <a:t>Lucknow University</a:t>
            </a:r>
            <a:endParaRPr lang="en-US" sz="12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533400"/>
            <a:ext cx="3720890" cy="477054"/>
          </a:xfrm>
          <a:prstGeom prst="rect">
            <a:avLst/>
          </a:prstGeom>
          <a:noFill/>
        </p:spPr>
        <p:txBody>
          <a:bodyPr wrap="none" rtlCol="0">
            <a:spAutoFit/>
          </a:bodyPr>
          <a:lstStyle/>
          <a:p>
            <a:r>
              <a:rPr lang="en-US" b="1" dirty="0" smtClean="0"/>
              <a:t>Parks and recreation</a:t>
            </a:r>
          </a:p>
        </p:txBody>
      </p:sp>
      <p:sp>
        <p:nvSpPr>
          <p:cNvPr id="3" name="TextBox 2"/>
          <p:cNvSpPr txBox="1"/>
          <p:nvPr/>
        </p:nvSpPr>
        <p:spPr>
          <a:xfrm>
            <a:off x="609600" y="1066800"/>
            <a:ext cx="8305800" cy="3262432"/>
          </a:xfrm>
          <a:prstGeom prst="rect">
            <a:avLst/>
          </a:prstGeom>
          <a:noFill/>
        </p:spPr>
        <p:txBody>
          <a:bodyPr wrap="square" rtlCol="0">
            <a:spAutoFit/>
          </a:bodyPr>
          <a:lstStyle/>
          <a:p>
            <a:pPr marL="177800" indent="-177800" algn="just">
              <a:buFont typeface="Arial" pitchFamily="34" charset="0"/>
              <a:buChar char="•"/>
            </a:pPr>
            <a:r>
              <a:rPr lang="en-US" sz="1600" dirty="0" smtClean="0"/>
              <a:t>The city has parks and recreation areas managed by the Lucknow Development </a:t>
            </a:r>
            <a:r>
              <a:rPr lang="en-US" sz="1600" dirty="0" smtClean="0"/>
              <a:t>Authority.</a:t>
            </a:r>
          </a:p>
          <a:p>
            <a:pPr marL="177800" indent="-177800" algn="just">
              <a:buFont typeface="Arial" pitchFamily="34" charset="0"/>
              <a:buChar char="•"/>
            </a:pPr>
            <a:endParaRPr lang="en-US" sz="1000" dirty="0" smtClean="0"/>
          </a:p>
          <a:p>
            <a:pPr marL="177800" indent="-177800" algn="just">
              <a:buFont typeface="Arial" pitchFamily="34" charset="0"/>
              <a:buChar char="•"/>
            </a:pPr>
            <a:r>
              <a:rPr lang="en-US" sz="1600" dirty="0" smtClean="0"/>
              <a:t>These include</a:t>
            </a:r>
            <a:r>
              <a:rPr lang="en-US" sz="1600" dirty="0" smtClean="0"/>
              <a:t> </a:t>
            </a:r>
            <a:r>
              <a:rPr lang="en-US" sz="1600" dirty="0" err="1" smtClean="0"/>
              <a:t>Kukrail</a:t>
            </a:r>
            <a:r>
              <a:rPr lang="en-US" sz="1600" dirty="0" smtClean="0"/>
              <a:t> Reserve Forest and the surrounding picnic area, Begum </a:t>
            </a:r>
            <a:r>
              <a:rPr lang="en-US" sz="1600" dirty="0" err="1" smtClean="0"/>
              <a:t>Hazrat</a:t>
            </a:r>
            <a:r>
              <a:rPr lang="en-US" sz="1600" dirty="0" smtClean="0"/>
              <a:t> </a:t>
            </a:r>
            <a:r>
              <a:rPr lang="en-US" sz="1600" dirty="0" err="1" smtClean="0"/>
              <a:t>Mahal</a:t>
            </a:r>
            <a:r>
              <a:rPr lang="en-US" sz="1600" dirty="0" smtClean="0"/>
              <a:t> Park, </a:t>
            </a:r>
            <a:r>
              <a:rPr lang="en-US" sz="1600" dirty="0" err="1" smtClean="0"/>
              <a:t>Gautam</a:t>
            </a:r>
            <a:r>
              <a:rPr lang="en-US" sz="1600" dirty="0" smtClean="0"/>
              <a:t> Buddha Park, Qaisar Bagh, Rumi Park, </a:t>
            </a:r>
            <a:r>
              <a:rPr lang="en-US" sz="1600" dirty="0" err="1" smtClean="0"/>
              <a:t>Nimbu</a:t>
            </a:r>
            <a:r>
              <a:rPr lang="en-US" sz="1600" dirty="0" smtClean="0"/>
              <a:t> Park, </a:t>
            </a:r>
            <a:r>
              <a:rPr lang="en-US" sz="1600" dirty="0" err="1" smtClean="0"/>
              <a:t>Sardar</a:t>
            </a:r>
            <a:r>
              <a:rPr lang="en-US" sz="1600" dirty="0" smtClean="0"/>
              <a:t> </a:t>
            </a:r>
            <a:r>
              <a:rPr lang="en-US" sz="1600" dirty="0" err="1" smtClean="0"/>
              <a:t>Ballabh</a:t>
            </a:r>
            <a:r>
              <a:rPr lang="en-US" sz="1600" dirty="0" smtClean="0"/>
              <a:t> </a:t>
            </a:r>
            <a:r>
              <a:rPr lang="en-US" sz="1600" dirty="0" err="1" smtClean="0"/>
              <a:t>Bhai</a:t>
            </a:r>
            <a:r>
              <a:rPr lang="en-US" sz="1600" dirty="0" smtClean="0"/>
              <a:t> Patel Park, Dream Valley Resort, </a:t>
            </a:r>
            <a:r>
              <a:rPr lang="en-US" sz="1600" dirty="0" err="1" smtClean="0"/>
              <a:t>Swarn</a:t>
            </a:r>
            <a:r>
              <a:rPr lang="en-US" sz="1600" dirty="0" smtClean="0"/>
              <a:t> </a:t>
            </a:r>
            <a:r>
              <a:rPr lang="en-US" sz="1600" dirty="0" err="1" smtClean="0"/>
              <a:t>Jayanti</a:t>
            </a:r>
            <a:r>
              <a:rPr lang="en-US" sz="1600" dirty="0" smtClean="0"/>
              <a:t> </a:t>
            </a:r>
            <a:r>
              <a:rPr lang="en-US" sz="1600" dirty="0" err="1" smtClean="0"/>
              <a:t>Smriti</a:t>
            </a:r>
            <a:r>
              <a:rPr lang="en-US" sz="1600" dirty="0" smtClean="0"/>
              <a:t> </a:t>
            </a:r>
            <a:r>
              <a:rPr lang="en-US" sz="1600" dirty="0" err="1" smtClean="0"/>
              <a:t>Vihar</a:t>
            </a:r>
            <a:r>
              <a:rPr lang="en-US" sz="1600" dirty="0" smtClean="0"/>
              <a:t> Park, Dr. Ram Manohar Lohia Park, the Ambedkar </a:t>
            </a:r>
            <a:r>
              <a:rPr lang="en-US" sz="1600" dirty="0" smtClean="0"/>
              <a:t>Memorial.</a:t>
            </a:r>
          </a:p>
          <a:p>
            <a:pPr marL="177800" indent="-177800" algn="just">
              <a:buFont typeface="Arial" pitchFamily="34" charset="0"/>
              <a:buChar char="•"/>
            </a:pPr>
            <a:endParaRPr lang="en-US" sz="1000" dirty="0" smtClean="0"/>
          </a:p>
          <a:p>
            <a:pPr marL="177800" indent="-177800" algn="just">
              <a:buFont typeface="Arial" pitchFamily="34" charset="0"/>
              <a:buChar char="•"/>
            </a:pPr>
            <a:r>
              <a:rPr lang="en-US" sz="1600" dirty="0" err="1" smtClean="0"/>
              <a:t>Janeshwar</a:t>
            </a:r>
            <a:r>
              <a:rPr lang="en-US" sz="1600" dirty="0" smtClean="0"/>
              <a:t> </a:t>
            </a:r>
            <a:r>
              <a:rPr lang="en-US" sz="1600" dirty="0" err="1" smtClean="0"/>
              <a:t>Mishra</a:t>
            </a:r>
            <a:r>
              <a:rPr lang="en-US" sz="1600" dirty="0" smtClean="0"/>
              <a:t> park </a:t>
            </a:r>
            <a:r>
              <a:rPr lang="en-US" sz="1600" dirty="0" smtClean="0"/>
              <a:t>upon </a:t>
            </a:r>
            <a:r>
              <a:rPr lang="en-US" sz="1600" dirty="0" smtClean="0"/>
              <a:t>completion, would be the largest park in Asia. </a:t>
            </a:r>
            <a:r>
              <a:rPr lang="en-US" sz="1600" dirty="0" smtClean="0"/>
              <a:t>It </a:t>
            </a:r>
            <a:r>
              <a:rPr lang="en-US" sz="1600" dirty="0" smtClean="0"/>
              <a:t>boasts of lush greenery, a man-made lake, India's longest cycling and jogging track and a variety of </a:t>
            </a:r>
            <a:r>
              <a:rPr lang="en-US" sz="1600" dirty="0" smtClean="0"/>
              <a:t>flora.</a:t>
            </a:r>
          </a:p>
          <a:p>
            <a:pPr marL="177800" indent="-177800" algn="just">
              <a:buFont typeface="Arial" pitchFamily="34" charset="0"/>
              <a:buChar char="•"/>
            </a:pPr>
            <a:endParaRPr lang="en-US" sz="1000" dirty="0" smtClean="0"/>
          </a:p>
          <a:p>
            <a:pPr marL="177800" indent="-177800" algn="just">
              <a:buFont typeface="Arial" pitchFamily="34" charset="0"/>
              <a:buChar char="•"/>
            </a:pPr>
            <a:r>
              <a:rPr lang="en-US" sz="1600" dirty="0" smtClean="0"/>
              <a:t>Plan </a:t>
            </a:r>
            <a:r>
              <a:rPr lang="en-US" sz="1600" dirty="0" smtClean="0"/>
              <a:t>is also to set up a giant Ferris wheel inside the park on the lines of London Eye, which would provide a panoramic view of the city.</a:t>
            </a:r>
            <a:endParaRPr lang="en-US" sz="1600" b="1" dirty="0" smtClean="0"/>
          </a:p>
        </p:txBody>
      </p:sp>
      <p:sp>
        <p:nvSpPr>
          <p:cNvPr id="6" name="TextBox 5"/>
          <p:cNvSpPr txBox="1"/>
          <p:nvPr/>
        </p:nvSpPr>
        <p:spPr>
          <a:xfrm>
            <a:off x="1168501" y="5029200"/>
            <a:ext cx="1269899" cy="477054"/>
          </a:xfrm>
          <a:prstGeom prst="rect">
            <a:avLst/>
          </a:prstGeom>
          <a:noFill/>
        </p:spPr>
        <p:txBody>
          <a:bodyPr wrap="none" rtlCol="0">
            <a:spAutoFit/>
          </a:bodyPr>
          <a:lstStyle/>
          <a:p>
            <a:r>
              <a:rPr lang="en-US" b="1" dirty="0" smtClean="0"/>
              <a:t>Sports</a:t>
            </a:r>
          </a:p>
        </p:txBody>
      </p:sp>
      <p:sp>
        <p:nvSpPr>
          <p:cNvPr id="7" name="TextBox 6"/>
          <p:cNvSpPr txBox="1"/>
          <p:nvPr/>
        </p:nvSpPr>
        <p:spPr>
          <a:xfrm>
            <a:off x="560696" y="5638800"/>
            <a:ext cx="8382000" cy="2862322"/>
          </a:xfrm>
          <a:prstGeom prst="rect">
            <a:avLst/>
          </a:prstGeom>
          <a:noFill/>
        </p:spPr>
        <p:txBody>
          <a:bodyPr wrap="square" rtlCol="0">
            <a:spAutoFit/>
          </a:bodyPr>
          <a:lstStyle/>
          <a:p>
            <a:pPr marL="177800" indent="-177800" algn="just">
              <a:buFont typeface="Arial" pitchFamily="34" charset="0"/>
              <a:buChar char="•"/>
            </a:pPr>
            <a:r>
              <a:rPr lang="en-US" sz="1600" dirty="0" smtClean="0"/>
              <a:t>Lucknow is the </a:t>
            </a:r>
            <a:r>
              <a:rPr lang="en-US" sz="1600" b="1" dirty="0" smtClean="0"/>
              <a:t>Headquarter for the Badminton Association of India</a:t>
            </a:r>
            <a:r>
              <a:rPr lang="en-US" sz="1600" dirty="0" smtClean="0"/>
              <a:t>. Located in Gomti Nagar, It was formed in 1934 and has been holding national-level tournaments in India since 1936. Junior level Badminton players receive their training in Lucknow after which they are sent to Bangalore</a:t>
            </a:r>
            <a:r>
              <a:rPr lang="en-US" sz="1600" dirty="0" smtClean="0"/>
              <a:t>.</a:t>
            </a:r>
          </a:p>
          <a:p>
            <a:pPr marL="177800" indent="-177800" algn="just">
              <a:buFont typeface="Arial" pitchFamily="34" charset="0"/>
              <a:buChar char="•"/>
            </a:pPr>
            <a:endParaRPr lang="en-US" sz="1000" dirty="0" smtClean="0"/>
          </a:p>
          <a:p>
            <a:pPr marL="177800" indent="-177800" algn="just">
              <a:buFont typeface="Arial" pitchFamily="34" charset="0"/>
              <a:buChar char="•"/>
            </a:pPr>
            <a:r>
              <a:rPr lang="en-US" sz="1600" b="1" dirty="0" smtClean="0"/>
              <a:t>Lucknow Race Course</a:t>
            </a:r>
            <a:r>
              <a:rPr lang="en-US" sz="1600" dirty="0" smtClean="0"/>
              <a:t> in Lucknow Cantonment is spread over 70.22 acres (28.42 ha); the course's 3.2 kilometres (2.0 mi) long race track is the longest in India</a:t>
            </a:r>
            <a:r>
              <a:rPr lang="en-US" sz="1600" dirty="0" smtClean="0"/>
              <a:t>.</a:t>
            </a:r>
          </a:p>
          <a:p>
            <a:pPr marL="177800" indent="-177800" algn="just">
              <a:buFont typeface="Arial" pitchFamily="34" charset="0"/>
              <a:buChar char="•"/>
            </a:pPr>
            <a:endParaRPr lang="en-US" sz="1000" dirty="0" smtClean="0"/>
          </a:p>
          <a:p>
            <a:pPr marL="177800" indent="-177800" algn="just">
              <a:buFont typeface="Arial" pitchFamily="34" charset="0"/>
              <a:buChar char="•"/>
            </a:pPr>
            <a:r>
              <a:rPr lang="en-US" sz="1600" b="1" dirty="0" smtClean="0"/>
              <a:t>Lucknow Golf Club</a:t>
            </a:r>
            <a:r>
              <a:rPr lang="en-US" sz="1600" dirty="0" smtClean="0"/>
              <a:t>, on the sprawling greens of La Martinière College, is a well-known golf course while an international-level cricket stadium and academy project in the city is under construction in Gomti Nagar and is expected to host its first international match in 2017.</a:t>
            </a:r>
          </a:p>
        </p:txBody>
      </p:sp>
      <p:pic>
        <p:nvPicPr>
          <p:cNvPr id="7170" name="Picture 2" descr="D:\Siddharth\graphic\may 2016\ppt\Lohia-park-joggers-track.jpg"/>
          <p:cNvPicPr>
            <a:picLocks noChangeAspect="1" noChangeArrowheads="1"/>
          </p:cNvPicPr>
          <p:nvPr/>
        </p:nvPicPr>
        <p:blipFill>
          <a:blip r:embed="rId2"/>
          <a:srcRect/>
          <a:stretch>
            <a:fillRect/>
          </a:stretch>
        </p:blipFill>
        <p:spPr bwMode="auto">
          <a:xfrm>
            <a:off x="9220200" y="990600"/>
            <a:ext cx="2794000" cy="2095500"/>
          </a:xfrm>
          <a:prstGeom prst="rect">
            <a:avLst/>
          </a:prstGeom>
          <a:noFill/>
          <a:ln w="28575">
            <a:solidFill>
              <a:srgbClr val="002060"/>
            </a:solidFill>
          </a:ln>
        </p:spPr>
      </p:pic>
      <p:pic>
        <p:nvPicPr>
          <p:cNvPr id="7171" name="Picture 3" descr="D:\Siddharth\graphic\may 2016\ppt\MarineDrive.jpg"/>
          <p:cNvPicPr>
            <a:picLocks noChangeAspect="1" noChangeArrowheads="1"/>
          </p:cNvPicPr>
          <p:nvPr/>
        </p:nvPicPr>
        <p:blipFill>
          <a:blip r:embed="rId3"/>
          <a:srcRect/>
          <a:stretch>
            <a:fillRect/>
          </a:stretch>
        </p:blipFill>
        <p:spPr bwMode="auto">
          <a:xfrm>
            <a:off x="9296400" y="3429000"/>
            <a:ext cx="2794000" cy="2070100"/>
          </a:xfrm>
          <a:prstGeom prst="rect">
            <a:avLst/>
          </a:prstGeom>
          <a:noFill/>
          <a:ln w="28575">
            <a:solidFill>
              <a:srgbClr val="002060"/>
            </a:solidFill>
          </a:ln>
        </p:spPr>
      </p:pic>
      <p:pic>
        <p:nvPicPr>
          <p:cNvPr id="7172" name="Picture 4" descr="D:\Siddharth\graphic\may 2016\ppt\220px-K_D_Singh_Babu_Stadium.jpg"/>
          <p:cNvPicPr>
            <a:picLocks noChangeAspect="1" noChangeArrowheads="1"/>
          </p:cNvPicPr>
          <p:nvPr/>
        </p:nvPicPr>
        <p:blipFill>
          <a:blip r:embed="rId4"/>
          <a:srcRect/>
          <a:stretch>
            <a:fillRect/>
          </a:stretch>
        </p:blipFill>
        <p:spPr bwMode="auto">
          <a:xfrm>
            <a:off x="9296400" y="6172200"/>
            <a:ext cx="2794000" cy="2095500"/>
          </a:xfrm>
          <a:prstGeom prst="rect">
            <a:avLst/>
          </a:prstGeom>
          <a:noFill/>
          <a:ln w="28575">
            <a:solidFill>
              <a:srgbClr val="002060"/>
            </a:solidFill>
          </a:ln>
        </p:spPr>
      </p:pic>
      <p:sp>
        <p:nvSpPr>
          <p:cNvPr id="11" name="TextBox 10"/>
          <p:cNvSpPr txBox="1"/>
          <p:nvPr/>
        </p:nvSpPr>
        <p:spPr>
          <a:xfrm>
            <a:off x="9601200" y="8305800"/>
            <a:ext cx="2180405" cy="276999"/>
          </a:xfrm>
          <a:prstGeom prst="rect">
            <a:avLst/>
          </a:prstGeom>
          <a:noFill/>
        </p:spPr>
        <p:txBody>
          <a:bodyPr wrap="none" rtlCol="0">
            <a:spAutoFit/>
          </a:bodyPr>
          <a:lstStyle/>
          <a:p>
            <a:r>
              <a:rPr lang="en-US" sz="1200" b="1" dirty="0" smtClean="0"/>
              <a:t>K D Singh </a:t>
            </a:r>
            <a:r>
              <a:rPr lang="en-US" sz="1200" b="1" dirty="0" err="1" smtClean="0"/>
              <a:t>Babu</a:t>
            </a:r>
            <a:r>
              <a:rPr lang="en-US" sz="1200" b="1" dirty="0" smtClean="0"/>
              <a:t> Stadium</a:t>
            </a:r>
            <a:endParaRPr lang="en-US" sz="1200" b="1" dirty="0"/>
          </a:p>
        </p:txBody>
      </p:sp>
      <p:sp>
        <p:nvSpPr>
          <p:cNvPr id="12" name="TextBox 11"/>
          <p:cNvSpPr txBox="1"/>
          <p:nvPr/>
        </p:nvSpPr>
        <p:spPr>
          <a:xfrm>
            <a:off x="10058400" y="5486400"/>
            <a:ext cx="1255472" cy="276999"/>
          </a:xfrm>
          <a:prstGeom prst="rect">
            <a:avLst/>
          </a:prstGeom>
          <a:noFill/>
        </p:spPr>
        <p:txBody>
          <a:bodyPr wrap="none" rtlCol="0">
            <a:spAutoFit/>
          </a:bodyPr>
          <a:lstStyle/>
          <a:p>
            <a:r>
              <a:rPr lang="en-US" sz="1200" b="1" dirty="0" smtClean="0"/>
              <a:t>Marine Drive</a:t>
            </a:r>
            <a:endParaRPr lang="en-US" sz="1200" b="1" dirty="0"/>
          </a:p>
        </p:txBody>
      </p:sp>
      <p:sp>
        <p:nvSpPr>
          <p:cNvPr id="13" name="TextBox 12"/>
          <p:cNvSpPr txBox="1"/>
          <p:nvPr/>
        </p:nvSpPr>
        <p:spPr>
          <a:xfrm>
            <a:off x="10058400" y="3048000"/>
            <a:ext cx="1075936" cy="276999"/>
          </a:xfrm>
          <a:prstGeom prst="rect">
            <a:avLst/>
          </a:prstGeom>
          <a:noFill/>
        </p:spPr>
        <p:txBody>
          <a:bodyPr wrap="none" rtlCol="0">
            <a:spAutoFit/>
          </a:bodyPr>
          <a:lstStyle/>
          <a:p>
            <a:r>
              <a:rPr lang="en-US" sz="1200" b="1" dirty="0" smtClean="0"/>
              <a:t>Lohia Path</a:t>
            </a:r>
            <a:endParaRPr lang="en-US" sz="12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5565947" cy="477054"/>
          </a:xfrm>
          <a:prstGeom prst="rect">
            <a:avLst/>
          </a:prstGeom>
          <a:noFill/>
        </p:spPr>
        <p:txBody>
          <a:bodyPr wrap="none" rtlCol="0">
            <a:spAutoFit/>
          </a:bodyPr>
          <a:lstStyle/>
          <a:p>
            <a:r>
              <a:rPr lang="en-US" b="1" dirty="0" smtClean="0"/>
              <a:t>Shopping and Shopping Centres</a:t>
            </a:r>
          </a:p>
        </p:txBody>
      </p:sp>
      <p:sp>
        <p:nvSpPr>
          <p:cNvPr id="3" name="TextBox 2"/>
          <p:cNvSpPr txBox="1"/>
          <p:nvPr/>
        </p:nvSpPr>
        <p:spPr>
          <a:xfrm>
            <a:off x="533400" y="990600"/>
            <a:ext cx="8382000" cy="3262432"/>
          </a:xfrm>
          <a:prstGeom prst="rect">
            <a:avLst/>
          </a:prstGeom>
          <a:noFill/>
        </p:spPr>
        <p:txBody>
          <a:bodyPr wrap="square" rtlCol="0">
            <a:spAutoFit/>
          </a:bodyPr>
          <a:lstStyle/>
          <a:p>
            <a:pPr marL="177800" indent="-177800" algn="just">
              <a:buFont typeface="Arial" pitchFamily="34" charset="0"/>
              <a:buChar char="•"/>
            </a:pPr>
            <a:r>
              <a:rPr lang="en-US" sz="1600" dirty="0" smtClean="0"/>
              <a:t>Hazratganj is a major shopping area situated in the heart of the </a:t>
            </a:r>
            <a:r>
              <a:rPr lang="en-US" sz="1600" dirty="0" smtClean="0"/>
              <a:t>city, which </a:t>
            </a:r>
            <a:r>
              <a:rPr lang="en-US" sz="1600" dirty="0" smtClean="0"/>
              <a:t>is home to bazaars, retail complexes, restaurants, hotels, theatres and offices</a:t>
            </a:r>
            <a:r>
              <a:rPr lang="en-US" sz="1600" dirty="0" smtClean="0"/>
              <a:t>.</a:t>
            </a:r>
          </a:p>
          <a:p>
            <a:pPr marL="177800" indent="-177800" algn="just">
              <a:buFont typeface="Arial" pitchFamily="34" charset="0"/>
              <a:buChar char="•"/>
            </a:pPr>
            <a:endParaRPr lang="en-US" sz="1000" dirty="0" smtClean="0"/>
          </a:p>
          <a:p>
            <a:pPr marL="177800" indent="-177800" algn="just">
              <a:buFont typeface="Arial" pitchFamily="34" charset="0"/>
              <a:buChar char="•"/>
            </a:pPr>
            <a:r>
              <a:rPr lang="en-US" sz="1600" dirty="0" smtClean="0"/>
              <a:t>The Victorian-style street-lamps, benches on the footpath, numerous eating joints and generous landscaping attracts a lot of crowd during evenings</a:t>
            </a:r>
            <a:r>
              <a:rPr lang="en-US" sz="1600" dirty="0" smtClean="0"/>
              <a:t>.</a:t>
            </a:r>
          </a:p>
          <a:p>
            <a:pPr marL="177800" indent="-177800" algn="just">
              <a:buFont typeface="Arial" pitchFamily="34" charset="0"/>
              <a:buChar char="•"/>
            </a:pPr>
            <a:endParaRPr lang="en-US" sz="1000" dirty="0" smtClean="0"/>
          </a:p>
          <a:p>
            <a:pPr marL="177800" indent="-177800" algn="just">
              <a:buFont typeface="Arial" pitchFamily="34" charset="0"/>
              <a:buChar char="•"/>
            </a:pPr>
            <a:r>
              <a:rPr lang="en-US" sz="1600" dirty="0" smtClean="0"/>
              <a:t>Cultural and entertainment </a:t>
            </a:r>
            <a:r>
              <a:rPr lang="en-US" sz="1600" dirty="0" smtClean="0"/>
              <a:t>programs </a:t>
            </a:r>
            <a:r>
              <a:rPr lang="en-US" sz="1600" dirty="0" smtClean="0"/>
              <a:t>are held for the general public. Lucknow Police watches the crowd with the help of drone cameras</a:t>
            </a:r>
            <a:r>
              <a:rPr lang="en-US" sz="1600" dirty="0" smtClean="0"/>
              <a:t>.</a:t>
            </a:r>
          </a:p>
          <a:p>
            <a:pPr marL="177800" indent="-177800" algn="just">
              <a:buFont typeface="Arial" pitchFamily="34" charset="0"/>
              <a:buChar char="•"/>
            </a:pPr>
            <a:endParaRPr lang="en-US" sz="1000" dirty="0" smtClean="0"/>
          </a:p>
          <a:p>
            <a:pPr marL="177800" indent="-177800" algn="just">
              <a:buFont typeface="Arial" pitchFamily="34" charset="0"/>
              <a:buChar char="•"/>
            </a:pPr>
            <a:r>
              <a:rPr lang="en-US" sz="1600" dirty="0" smtClean="0"/>
              <a:t>Major shopping markets are also found in </a:t>
            </a:r>
            <a:r>
              <a:rPr lang="en-US" sz="1600" dirty="0" err="1" smtClean="0"/>
              <a:t>Yahiyaganj</a:t>
            </a:r>
            <a:r>
              <a:rPr lang="en-US" sz="1600" dirty="0" smtClean="0"/>
              <a:t>, </a:t>
            </a:r>
            <a:r>
              <a:rPr lang="en-US" sz="1600" dirty="0" err="1" smtClean="0"/>
              <a:t>Aminabad</a:t>
            </a:r>
            <a:r>
              <a:rPr lang="en-US" sz="1600" dirty="0" smtClean="0"/>
              <a:t>, </a:t>
            </a:r>
            <a:r>
              <a:rPr lang="en-US" sz="1600" dirty="0" err="1" smtClean="0"/>
              <a:t>Kapoorthala</a:t>
            </a:r>
            <a:r>
              <a:rPr lang="en-US" sz="1600" dirty="0" smtClean="0"/>
              <a:t>, </a:t>
            </a:r>
            <a:r>
              <a:rPr lang="en-US" sz="1600" dirty="0" err="1" smtClean="0"/>
              <a:t>Janpath</a:t>
            </a:r>
            <a:r>
              <a:rPr lang="en-US" sz="1600" dirty="0" smtClean="0"/>
              <a:t>, </a:t>
            </a:r>
            <a:r>
              <a:rPr lang="en-US" sz="1600" dirty="0" err="1" smtClean="0"/>
              <a:t>Chowk</a:t>
            </a:r>
            <a:r>
              <a:rPr lang="en-US" sz="1600" dirty="0" smtClean="0"/>
              <a:t>, </a:t>
            </a:r>
            <a:r>
              <a:rPr lang="en-US" sz="1600" dirty="0" err="1" smtClean="0"/>
              <a:t>Bhootnath</a:t>
            </a:r>
            <a:r>
              <a:rPr lang="en-US" sz="1600" dirty="0" smtClean="0"/>
              <a:t>, and Gomti Nagar</a:t>
            </a:r>
            <a:r>
              <a:rPr lang="en-US" sz="1600" dirty="0" smtClean="0"/>
              <a:t>.</a:t>
            </a:r>
          </a:p>
          <a:p>
            <a:pPr marL="177800" indent="-177800" algn="just">
              <a:buFont typeface="Arial" pitchFamily="34" charset="0"/>
              <a:buChar char="•"/>
            </a:pPr>
            <a:endParaRPr lang="en-US" sz="1000" b="1" dirty="0" smtClean="0"/>
          </a:p>
          <a:p>
            <a:pPr marL="177800" indent="-177800" algn="just">
              <a:buFont typeface="Arial" pitchFamily="34" charset="0"/>
              <a:buChar char="•"/>
            </a:pPr>
            <a:r>
              <a:rPr lang="en-US" sz="1600" dirty="0" smtClean="0"/>
              <a:t>Malls and Multiplexes like; Phoenix Mall, </a:t>
            </a:r>
            <a:r>
              <a:rPr lang="en-US" sz="1600" dirty="0" err="1" smtClean="0"/>
              <a:t>Saharaganj</a:t>
            </a:r>
            <a:r>
              <a:rPr lang="en-US" sz="1600" dirty="0" smtClean="0"/>
              <a:t>, Fun Republic, Wave Multiplex, INOX, </a:t>
            </a:r>
            <a:r>
              <a:rPr lang="en-US" sz="1600" dirty="0" err="1" smtClean="0"/>
              <a:t>Cinepolis</a:t>
            </a:r>
            <a:r>
              <a:rPr lang="en-US" sz="1600" dirty="0" smtClean="0"/>
              <a:t>; cover the most prime locations of Lucknow.</a:t>
            </a:r>
          </a:p>
        </p:txBody>
      </p:sp>
      <p:pic>
        <p:nvPicPr>
          <p:cNvPr id="8194" name="Picture 2" descr="D:\Siddharth\graphic\may 2016\ppt\fun.jpg"/>
          <p:cNvPicPr>
            <a:picLocks noChangeAspect="1" noChangeArrowheads="1"/>
          </p:cNvPicPr>
          <p:nvPr/>
        </p:nvPicPr>
        <p:blipFill>
          <a:blip r:embed="rId2"/>
          <a:srcRect/>
          <a:stretch>
            <a:fillRect/>
          </a:stretch>
        </p:blipFill>
        <p:spPr bwMode="auto">
          <a:xfrm>
            <a:off x="9296400" y="533400"/>
            <a:ext cx="2619375" cy="1743075"/>
          </a:xfrm>
          <a:prstGeom prst="rect">
            <a:avLst/>
          </a:prstGeom>
          <a:noFill/>
          <a:ln w="28575">
            <a:solidFill>
              <a:srgbClr val="002060"/>
            </a:solidFill>
          </a:ln>
        </p:spPr>
      </p:pic>
      <p:pic>
        <p:nvPicPr>
          <p:cNvPr id="8195" name="Picture 3" descr="D:\Siddharth\graphic\may 2016\ppt\Renovated_Hazratganj011.jpg"/>
          <p:cNvPicPr>
            <a:picLocks noChangeAspect="1" noChangeArrowheads="1"/>
          </p:cNvPicPr>
          <p:nvPr/>
        </p:nvPicPr>
        <p:blipFill>
          <a:blip r:embed="rId3"/>
          <a:srcRect/>
          <a:stretch>
            <a:fillRect/>
          </a:stretch>
        </p:blipFill>
        <p:spPr bwMode="auto">
          <a:xfrm>
            <a:off x="9220200" y="2667000"/>
            <a:ext cx="2794000" cy="1892300"/>
          </a:xfrm>
          <a:prstGeom prst="rect">
            <a:avLst/>
          </a:prstGeom>
          <a:noFill/>
          <a:ln w="28575">
            <a:solidFill>
              <a:srgbClr val="002060"/>
            </a:solidFill>
          </a:ln>
        </p:spPr>
      </p:pic>
      <p:sp>
        <p:nvSpPr>
          <p:cNvPr id="6" name="TextBox 5"/>
          <p:cNvSpPr txBox="1"/>
          <p:nvPr/>
        </p:nvSpPr>
        <p:spPr>
          <a:xfrm>
            <a:off x="609600" y="4572000"/>
            <a:ext cx="1252266" cy="477054"/>
          </a:xfrm>
          <a:prstGeom prst="rect">
            <a:avLst/>
          </a:prstGeom>
          <a:noFill/>
        </p:spPr>
        <p:txBody>
          <a:bodyPr wrap="none" rtlCol="0">
            <a:spAutoFit/>
          </a:bodyPr>
          <a:lstStyle/>
          <a:p>
            <a:r>
              <a:rPr lang="en-US" b="1" dirty="0" smtClean="0"/>
              <a:t>Hotels</a:t>
            </a:r>
          </a:p>
        </p:txBody>
      </p:sp>
      <p:sp>
        <p:nvSpPr>
          <p:cNvPr id="7" name="TextBox 6"/>
          <p:cNvSpPr txBox="1"/>
          <p:nvPr/>
        </p:nvSpPr>
        <p:spPr>
          <a:xfrm>
            <a:off x="533400" y="5105400"/>
            <a:ext cx="8382000" cy="3970318"/>
          </a:xfrm>
          <a:prstGeom prst="rect">
            <a:avLst/>
          </a:prstGeom>
          <a:noFill/>
        </p:spPr>
        <p:txBody>
          <a:bodyPr wrap="square" rtlCol="0">
            <a:spAutoFit/>
          </a:bodyPr>
          <a:lstStyle/>
          <a:p>
            <a:pPr marL="177800" indent="-177800" algn="just">
              <a:buFont typeface="Arial" pitchFamily="34" charset="0"/>
              <a:buChar char="•"/>
            </a:pPr>
            <a:r>
              <a:rPr lang="en-US" sz="1600" b="1" dirty="0" err="1" smtClean="0"/>
              <a:t>Vivanta</a:t>
            </a:r>
            <a:r>
              <a:rPr lang="en-US" sz="1600" b="1" dirty="0" smtClean="0"/>
              <a:t> by </a:t>
            </a:r>
            <a:r>
              <a:rPr lang="en-US" sz="1600" b="1" dirty="0" err="1" smtClean="0"/>
              <a:t>Taj</a:t>
            </a:r>
            <a:r>
              <a:rPr lang="en-US" sz="1600" b="1" dirty="0" smtClean="0"/>
              <a:t> </a:t>
            </a:r>
            <a:r>
              <a:rPr lang="en-US" sz="1600" dirty="0" smtClean="0"/>
              <a:t>– This 5-star hotel has been built with the sophisticated </a:t>
            </a:r>
            <a:r>
              <a:rPr lang="en-US" sz="1600" dirty="0" smtClean="0"/>
              <a:t>I</a:t>
            </a:r>
            <a:r>
              <a:rPr lang="en-US" sz="1600" dirty="0" smtClean="0"/>
              <a:t>ndian architecture. It lies in the heart of Lucknow, 8 km from Charbagh and 14 km from Airport, provides the top-end luxury to its guests.</a:t>
            </a:r>
          </a:p>
          <a:p>
            <a:pPr marL="177800" indent="-177800" algn="just">
              <a:buFont typeface="Arial" pitchFamily="34" charset="0"/>
              <a:buChar char="•"/>
            </a:pPr>
            <a:endParaRPr lang="en-US" sz="1400" dirty="0" smtClean="0"/>
          </a:p>
          <a:p>
            <a:pPr marL="177800" indent="-177800" algn="just">
              <a:buFont typeface="Arial" pitchFamily="34" charset="0"/>
              <a:buChar char="•"/>
            </a:pPr>
            <a:r>
              <a:rPr lang="en-US" sz="1600" b="1" dirty="0" smtClean="0"/>
              <a:t>Renaissance by </a:t>
            </a:r>
            <a:r>
              <a:rPr lang="en-US" sz="1600" b="1" dirty="0" smtClean="0"/>
              <a:t>Marriot –</a:t>
            </a:r>
            <a:r>
              <a:rPr lang="en-US" sz="1600" dirty="0" smtClean="0"/>
              <a:t> This 5-star hotel is the most recent addition to the exquisite lifestyle of the city. It is one in the long chain of international hotels of Marriot.</a:t>
            </a:r>
          </a:p>
          <a:p>
            <a:pPr marL="177800" indent="-177800" algn="just">
              <a:buFont typeface="Arial" pitchFamily="34" charset="0"/>
              <a:buChar char="•"/>
            </a:pPr>
            <a:endParaRPr lang="en-US" sz="1400" dirty="0" smtClean="0"/>
          </a:p>
          <a:p>
            <a:pPr marL="177800" indent="-177800" algn="just">
              <a:buFont typeface="Arial" pitchFamily="34" charset="0"/>
              <a:buChar char="•"/>
            </a:pPr>
            <a:r>
              <a:rPr lang="en-US" sz="1600" b="1" dirty="0" err="1" smtClean="0"/>
              <a:t>Dayal</a:t>
            </a:r>
            <a:r>
              <a:rPr lang="en-US" sz="1600" b="1" dirty="0" smtClean="0"/>
              <a:t> Paradise </a:t>
            </a:r>
            <a:r>
              <a:rPr lang="en-US" sz="1600" dirty="0" smtClean="0"/>
              <a:t>– This 4-star hotel is among the most luxurious hotels of  Lucknow. Half an hour drive from Charbagh, this hotel provides premium lifestyle and excellent experience to its guests.</a:t>
            </a:r>
          </a:p>
          <a:p>
            <a:pPr marL="177800" indent="-177800" algn="just">
              <a:buFont typeface="Arial" pitchFamily="34" charset="0"/>
              <a:buChar char="•"/>
            </a:pPr>
            <a:endParaRPr lang="en-US" sz="1400" dirty="0" smtClean="0"/>
          </a:p>
          <a:p>
            <a:pPr marL="177800" indent="-177800" algn="just">
              <a:buFont typeface="Arial" pitchFamily="34" charset="0"/>
              <a:buChar char="•"/>
            </a:pPr>
            <a:r>
              <a:rPr lang="en-US" sz="1600" b="1" dirty="0" smtClean="0"/>
              <a:t>Clark </a:t>
            </a:r>
            <a:r>
              <a:rPr lang="en-US" sz="1600" b="1" dirty="0" err="1" smtClean="0"/>
              <a:t>Avadh</a:t>
            </a:r>
            <a:r>
              <a:rPr lang="en-US" sz="1600" dirty="0" smtClean="0"/>
              <a:t> – This 5-star hotel provides the most lavish living experience to its guests. It is one of the leading group of hotels in India and located ten minutes from Charbagh.</a:t>
            </a:r>
          </a:p>
          <a:p>
            <a:pPr marL="177800" indent="-177800" algn="just">
              <a:buFont typeface="Arial" pitchFamily="34" charset="0"/>
              <a:buChar char="•"/>
            </a:pPr>
            <a:endParaRPr lang="en-US" sz="1600" dirty="0" smtClean="0"/>
          </a:p>
        </p:txBody>
      </p:sp>
      <p:pic>
        <p:nvPicPr>
          <p:cNvPr id="8196" name="Picture 4" descr="D:\Siddharth\graphic\may 2016\ppt\vivanta by taj.jpg"/>
          <p:cNvPicPr>
            <a:picLocks noChangeAspect="1" noChangeArrowheads="1"/>
          </p:cNvPicPr>
          <p:nvPr/>
        </p:nvPicPr>
        <p:blipFill>
          <a:blip r:embed="rId4" cstate="email"/>
          <a:srcRect/>
          <a:stretch>
            <a:fillRect/>
          </a:stretch>
        </p:blipFill>
        <p:spPr bwMode="auto">
          <a:xfrm>
            <a:off x="9220200" y="5029200"/>
            <a:ext cx="2862128" cy="1752600"/>
          </a:xfrm>
          <a:prstGeom prst="rect">
            <a:avLst/>
          </a:prstGeom>
          <a:noFill/>
          <a:ln w="28575">
            <a:solidFill>
              <a:srgbClr val="002060"/>
            </a:solidFill>
          </a:ln>
        </p:spPr>
      </p:pic>
      <p:pic>
        <p:nvPicPr>
          <p:cNvPr id="8197" name="Picture 5" descr="D:\Siddharth\graphic\may 2016\ppt\clark.jpg"/>
          <p:cNvPicPr>
            <a:picLocks noChangeAspect="1" noChangeArrowheads="1"/>
          </p:cNvPicPr>
          <p:nvPr/>
        </p:nvPicPr>
        <p:blipFill>
          <a:blip r:embed="rId5" cstate="email"/>
          <a:srcRect/>
          <a:stretch>
            <a:fillRect/>
          </a:stretch>
        </p:blipFill>
        <p:spPr bwMode="auto">
          <a:xfrm>
            <a:off x="9525000" y="7162800"/>
            <a:ext cx="2096547" cy="2057400"/>
          </a:xfrm>
          <a:prstGeom prst="rect">
            <a:avLst/>
          </a:prstGeom>
          <a:noFill/>
          <a:ln w="28575">
            <a:solidFill>
              <a:srgbClr val="002060"/>
            </a:solidFill>
          </a:ln>
        </p:spPr>
      </p:pic>
      <p:sp>
        <p:nvSpPr>
          <p:cNvPr id="10" name="TextBox 9"/>
          <p:cNvSpPr txBox="1"/>
          <p:nvPr/>
        </p:nvSpPr>
        <p:spPr>
          <a:xfrm>
            <a:off x="10134600" y="2286000"/>
            <a:ext cx="1269899" cy="276999"/>
          </a:xfrm>
          <a:prstGeom prst="rect">
            <a:avLst/>
          </a:prstGeom>
          <a:noFill/>
        </p:spPr>
        <p:txBody>
          <a:bodyPr wrap="none" rtlCol="0">
            <a:spAutoFit/>
          </a:bodyPr>
          <a:lstStyle/>
          <a:p>
            <a:r>
              <a:rPr lang="en-US" sz="1200" b="1" dirty="0" smtClean="0"/>
              <a:t>Fun Republic</a:t>
            </a:r>
            <a:endParaRPr lang="en-US" sz="1200" b="1" dirty="0"/>
          </a:p>
        </p:txBody>
      </p:sp>
      <p:sp>
        <p:nvSpPr>
          <p:cNvPr id="11" name="TextBox 10"/>
          <p:cNvSpPr txBox="1"/>
          <p:nvPr/>
        </p:nvSpPr>
        <p:spPr>
          <a:xfrm>
            <a:off x="10058400" y="4572000"/>
            <a:ext cx="1087157" cy="276999"/>
          </a:xfrm>
          <a:prstGeom prst="rect">
            <a:avLst/>
          </a:prstGeom>
          <a:noFill/>
        </p:spPr>
        <p:txBody>
          <a:bodyPr wrap="none" rtlCol="0">
            <a:spAutoFit/>
          </a:bodyPr>
          <a:lstStyle/>
          <a:p>
            <a:r>
              <a:rPr lang="en-US" sz="1200" b="1" dirty="0" smtClean="0"/>
              <a:t>Hazratganj</a:t>
            </a:r>
            <a:endParaRPr lang="en-US" sz="1200" b="1" dirty="0"/>
          </a:p>
        </p:txBody>
      </p:sp>
      <p:sp>
        <p:nvSpPr>
          <p:cNvPr id="12" name="TextBox 11"/>
          <p:cNvSpPr txBox="1"/>
          <p:nvPr/>
        </p:nvSpPr>
        <p:spPr>
          <a:xfrm>
            <a:off x="9982200" y="6781800"/>
            <a:ext cx="1358064" cy="276999"/>
          </a:xfrm>
          <a:prstGeom prst="rect">
            <a:avLst/>
          </a:prstGeom>
          <a:noFill/>
        </p:spPr>
        <p:txBody>
          <a:bodyPr wrap="none" rtlCol="0">
            <a:spAutoFit/>
          </a:bodyPr>
          <a:lstStyle/>
          <a:p>
            <a:r>
              <a:rPr lang="en-US" sz="1200" b="1" dirty="0" err="1" smtClean="0"/>
              <a:t>Vivanta</a:t>
            </a:r>
            <a:r>
              <a:rPr lang="en-US" sz="1200" b="1" dirty="0" smtClean="0"/>
              <a:t> by </a:t>
            </a:r>
            <a:r>
              <a:rPr lang="en-US" sz="1200" b="1" dirty="0" err="1" smtClean="0"/>
              <a:t>Taj</a:t>
            </a:r>
            <a:endParaRPr lang="en-US" sz="1200" b="1" dirty="0"/>
          </a:p>
        </p:txBody>
      </p:sp>
      <p:sp>
        <p:nvSpPr>
          <p:cNvPr id="13" name="TextBox 12"/>
          <p:cNvSpPr txBox="1"/>
          <p:nvPr/>
        </p:nvSpPr>
        <p:spPr>
          <a:xfrm>
            <a:off x="9913961" y="9212744"/>
            <a:ext cx="1196161" cy="276999"/>
          </a:xfrm>
          <a:prstGeom prst="rect">
            <a:avLst/>
          </a:prstGeom>
          <a:noFill/>
        </p:spPr>
        <p:txBody>
          <a:bodyPr wrap="none" rtlCol="0">
            <a:spAutoFit/>
          </a:bodyPr>
          <a:lstStyle/>
          <a:p>
            <a:r>
              <a:rPr lang="en-US" sz="1200" b="1" dirty="0" smtClean="0"/>
              <a:t>Clark </a:t>
            </a:r>
            <a:r>
              <a:rPr lang="en-US" sz="1200" b="1" dirty="0" err="1" smtClean="0"/>
              <a:t>Avadh</a:t>
            </a:r>
            <a:endParaRPr lang="en-US" sz="12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alphaModFix amt="84000"/>
            <a:lum contrast="19000"/>
          </a:blip>
          <a:srcRect/>
          <a:stretch>
            <a:fillRect/>
          </a:stretch>
        </a:blipFill>
        <a:effectLst/>
      </p:bgPr>
    </p:bg>
    <p:spTree>
      <p:nvGrpSpPr>
        <p:cNvPr id="1" name=""/>
        <p:cNvGrpSpPr/>
        <p:nvPr/>
      </p:nvGrpSpPr>
      <p:grpSpPr>
        <a:xfrm>
          <a:off x="0" y="0"/>
          <a:ext cx="0" cy="0"/>
          <a:chOff x="0" y="0"/>
          <a:chExt cx="0" cy="0"/>
        </a:xfrm>
      </p:grpSpPr>
      <p:sp>
        <p:nvSpPr>
          <p:cNvPr id="4" name="Text Box 135"/>
          <p:cNvSpPr txBox="1">
            <a:spLocks noChangeArrowheads="1"/>
          </p:cNvSpPr>
          <p:nvPr/>
        </p:nvSpPr>
        <p:spPr bwMode="auto">
          <a:xfrm>
            <a:off x="838200" y="5791200"/>
            <a:ext cx="11049000" cy="2764912"/>
          </a:xfrm>
          <a:prstGeom prst="rect">
            <a:avLst/>
          </a:prstGeom>
          <a:noFill/>
          <a:ln w="9525">
            <a:noFill/>
            <a:miter lim="800000"/>
            <a:headEnd/>
            <a:tailEnd/>
          </a:ln>
        </p:spPr>
        <p:txBody>
          <a:bodyPr wrap="square" lIns="147381" tIns="73686" rIns="147381" bIns="73686">
            <a:spAutoFit/>
          </a:bodyPr>
          <a:lstStyle/>
          <a:p>
            <a:pPr algn="ctr" defTabSz="1965214">
              <a:spcBef>
                <a:spcPts val="1795"/>
              </a:spcBef>
              <a:defRPr/>
            </a:pPr>
            <a:r>
              <a:rPr lang="en-US" sz="6000" b="1" dirty="0" smtClean="0">
                <a:solidFill>
                  <a:srgbClr val="00F66F"/>
                </a:solidFill>
                <a:effectLst>
                  <a:outerShdw blurRad="38100" dist="38100" dir="2700000" algn="tl">
                    <a:srgbClr val="000000">
                      <a:alpha val="43137"/>
                    </a:srgbClr>
                  </a:outerShdw>
                </a:effectLst>
                <a:cs typeface="Aparajita" pitchFamily="34" charset="0"/>
              </a:rPr>
              <a:t>SUSHANT </a:t>
            </a:r>
            <a:r>
              <a:rPr lang="en-US" sz="6000" b="1" dirty="0">
                <a:solidFill>
                  <a:srgbClr val="00F66F"/>
                </a:solidFill>
                <a:effectLst>
                  <a:outerShdw blurRad="38100" dist="38100" dir="2700000" algn="tl">
                    <a:srgbClr val="000000">
                      <a:alpha val="43137"/>
                    </a:srgbClr>
                  </a:outerShdw>
                </a:effectLst>
                <a:cs typeface="Aparajita" pitchFamily="34" charset="0"/>
              </a:rPr>
              <a:t>GOLF CITY</a:t>
            </a:r>
          </a:p>
          <a:p>
            <a:pPr algn="ctr" defTabSz="1965214">
              <a:spcBef>
                <a:spcPts val="1795"/>
              </a:spcBef>
              <a:defRPr/>
            </a:pPr>
            <a:r>
              <a:rPr lang="en-US" sz="4000" b="1" dirty="0" smtClean="0">
                <a:solidFill>
                  <a:srgbClr val="FF5D5D"/>
                </a:solidFill>
                <a:effectLst>
                  <a:outerShdw blurRad="38100" dist="38100" dir="2700000" algn="tl">
                    <a:srgbClr val="000000">
                      <a:alpha val="43137"/>
                    </a:srgbClr>
                  </a:outerShdw>
                </a:effectLst>
                <a:cs typeface="Aparajita" pitchFamily="34" charset="0"/>
              </a:rPr>
              <a:t>The HI– TECH TOWNSHIP,</a:t>
            </a:r>
          </a:p>
          <a:p>
            <a:pPr algn="ctr" defTabSz="1965214">
              <a:spcBef>
                <a:spcPts val="1795"/>
              </a:spcBef>
              <a:defRPr/>
            </a:pPr>
            <a:r>
              <a:rPr lang="en-US" sz="4000" b="1" dirty="0" smtClean="0">
                <a:solidFill>
                  <a:schemeClr val="bg1"/>
                </a:solidFill>
                <a:effectLst>
                  <a:outerShdw blurRad="38100" dist="38100" dir="2700000" algn="tl">
                    <a:srgbClr val="000000">
                      <a:alpha val="43137"/>
                    </a:srgbClr>
                  </a:outerShdw>
                </a:effectLst>
                <a:cs typeface="Aparajita" pitchFamily="34" charset="0"/>
              </a:rPr>
              <a:t>Lucknow</a:t>
            </a:r>
            <a:endParaRPr lang="en-US" sz="4000" dirty="0">
              <a:solidFill>
                <a:schemeClr val="bg1"/>
              </a:solidFill>
              <a:effectLst>
                <a:outerShdw blurRad="38100" dist="38100" dir="2700000" algn="tl">
                  <a:srgbClr val="000000">
                    <a:alpha val="43137"/>
                  </a:srgbClr>
                </a:outerShdw>
              </a:effectLst>
              <a:cs typeface="Aparajita" pitchFamily="34" charset="0"/>
            </a:endParaRPr>
          </a:p>
        </p:txBody>
      </p:sp>
      <p:pic>
        <p:nvPicPr>
          <p:cNvPr id="1029" name="Picture 5" descr="D:\Siddharth\pics\Products\artistic n logo\Logos\API LOGO copy1.png"/>
          <p:cNvPicPr>
            <a:picLocks noChangeAspect="1" noChangeArrowheads="1"/>
          </p:cNvPicPr>
          <p:nvPr/>
        </p:nvPicPr>
        <p:blipFill>
          <a:blip r:embed="rId3" cstate="email"/>
          <a:srcRect/>
          <a:stretch>
            <a:fillRect/>
          </a:stretch>
        </p:blipFill>
        <p:spPr bwMode="auto">
          <a:xfrm>
            <a:off x="228600" y="228600"/>
            <a:ext cx="2514600" cy="702302"/>
          </a:xfrm>
          <a:prstGeom prst="rect">
            <a:avLst/>
          </a:prstGeom>
          <a:noFill/>
        </p:spPr>
      </p:pic>
      <p:pic>
        <p:nvPicPr>
          <p:cNvPr id="1030" name="Picture 6" descr="D:\Siddharth\pics\Products\artistic n logo\Logos\SUNSHANT GOLF CITY LOGO copy.png"/>
          <p:cNvPicPr>
            <a:picLocks noChangeAspect="1" noChangeArrowheads="1"/>
          </p:cNvPicPr>
          <p:nvPr/>
        </p:nvPicPr>
        <p:blipFill>
          <a:blip r:embed="rId4" cstate="email"/>
          <a:srcRect/>
          <a:stretch>
            <a:fillRect/>
          </a:stretch>
        </p:blipFill>
        <p:spPr bwMode="auto">
          <a:xfrm>
            <a:off x="10479052" y="152400"/>
            <a:ext cx="2093948" cy="9144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1016</TotalTime>
  <Words>1491</Words>
  <Application>Microsoft Office PowerPoint</Application>
  <PresentationFormat>A3 Paper (297x420 mm)</PresentationFormat>
  <Paragraphs>372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Oriel</vt:lpstr>
      <vt:lpstr>Slide 1</vt:lpstr>
      <vt:lpstr>Slide 2</vt:lpstr>
      <vt:lpstr>Slide 3</vt:lpstr>
      <vt:lpstr>Slide 4</vt:lpstr>
      <vt:lpstr>Slide 5</vt:lpstr>
      <vt:lpstr>Slide 6</vt:lpstr>
      <vt:lpstr>Slide 7</vt:lpstr>
      <vt:lpstr>Slide 8</vt:lpstr>
      <vt:lpstr>Slide 9</vt:lpstr>
      <vt:lpstr>Slide 10</vt:lpstr>
      <vt:lpstr>Slide 11</vt:lpstr>
      <vt:lpstr>Accessibility </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Ansal</dc:creator>
  <cp:lastModifiedBy>siddharth</cp:lastModifiedBy>
  <cp:revision>151</cp:revision>
  <dcterms:created xsi:type="dcterms:W3CDTF">2015-04-16T05:34:11Z</dcterms:created>
  <dcterms:modified xsi:type="dcterms:W3CDTF">2016-05-16T11:41:13Z</dcterms:modified>
</cp:coreProperties>
</file>